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0"/>
  </p:notesMasterIdLst>
  <p:sldIdLst>
    <p:sldId id="256" r:id="rId2"/>
    <p:sldId id="258" r:id="rId3"/>
    <p:sldId id="259" r:id="rId4"/>
    <p:sldId id="260" r:id="rId5"/>
    <p:sldId id="300" r:id="rId6"/>
    <p:sldId id="288" r:id="rId7"/>
    <p:sldId id="289" r:id="rId8"/>
    <p:sldId id="291" r:id="rId9"/>
    <p:sldId id="293" r:id="rId10"/>
    <p:sldId id="294" r:id="rId11"/>
    <p:sldId id="309" r:id="rId12"/>
    <p:sldId id="296" r:id="rId13"/>
    <p:sldId id="311" r:id="rId14"/>
    <p:sldId id="299" r:id="rId15"/>
    <p:sldId id="297" r:id="rId16"/>
    <p:sldId id="290" r:id="rId17"/>
    <p:sldId id="295" r:id="rId18"/>
    <p:sldId id="312" r:id="rId19"/>
    <p:sldId id="307" r:id="rId20"/>
    <p:sldId id="313" r:id="rId21"/>
    <p:sldId id="308" r:id="rId22"/>
    <p:sldId id="267" r:id="rId23"/>
    <p:sldId id="268" r:id="rId24"/>
    <p:sldId id="269" r:id="rId25"/>
    <p:sldId id="270" r:id="rId26"/>
    <p:sldId id="271" r:id="rId27"/>
    <p:sldId id="272" r:id="rId28"/>
    <p:sldId id="273" r:id="rId2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666" y="90"/>
      </p:cViewPr>
      <p:guideLst>
        <p:guide orient="horz" pos="2160"/>
        <p:guide pos="2880"/>
        <p:guide pos="383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43" b="1" i="0" u="none" strike="noStrike" baseline="0">
                <a:solidFill>
                  <a:srgbClr val="000000"/>
                </a:solidFill>
                <a:latin typeface="Verdana"/>
                <a:ea typeface="Verdana"/>
                <a:cs typeface="Verdana"/>
              </a:defRPr>
            </a:pPr>
            <a:r>
              <a:rPr lang="en-US"/>
              <a:t>Without TRIZ 
(628 persons)</a:t>
            </a:r>
          </a:p>
        </c:rich>
      </c:tx>
      <c:layout>
        <c:manualLayout>
          <c:xMode val="edge"/>
          <c:yMode val="edge"/>
          <c:x val="0.22769230769230805"/>
          <c:y val="0.11253196930946273"/>
        </c:manualLayout>
      </c:layout>
      <c:overlay val="0"/>
      <c:spPr>
        <a:noFill/>
        <a:ln w="20042">
          <a:noFill/>
        </a:ln>
      </c:spPr>
    </c:title>
    <c:autoTitleDeleted val="0"/>
    <c:view3D>
      <c:rotX val="15"/>
      <c:rotY val="0"/>
      <c:rAngAx val="0"/>
      <c:perspective val="0"/>
    </c:view3D>
    <c:floor>
      <c:thickness val="0"/>
    </c:floor>
    <c:sideWall>
      <c:thickness val="0"/>
    </c:sideWall>
    <c:backWall>
      <c:thickness val="0"/>
    </c:backWall>
    <c:plotArea>
      <c:layout>
        <c:manualLayout>
          <c:layoutTarget val="inner"/>
          <c:xMode val="edge"/>
          <c:yMode val="edge"/>
          <c:x val="4.9230769230769231E-2"/>
          <c:y val="0.4680306905370844"/>
          <c:w val="0.91076923076923078"/>
          <c:h val="0.30179028132992441"/>
        </c:manualLayout>
      </c:layout>
      <c:pie3DChart>
        <c:varyColors val="1"/>
        <c:ser>
          <c:idx val="0"/>
          <c:order val="0"/>
          <c:tx>
            <c:strRef>
              <c:f>Sheet1!$A$2</c:f>
              <c:strCache>
                <c:ptCount val="1"/>
                <c:pt idx="0">
                  <c:v>Without TRIZ (628)</c:v>
                </c:pt>
              </c:strCache>
            </c:strRef>
          </c:tx>
          <c:spPr>
            <a:solidFill>
              <a:schemeClr val="accent1"/>
            </a:solidFill>
            <a:ln w="10021">
              <a:solidFill>
                <a:schemeClr val="tx1"/>
              </a:solidFill>
              <a:prstDash val="solid"/>
            </a:ln>
          </c:spPr>
          <c:dPt>
            <c:idx val="0"/>
            <c:bubble3D val="0"/>
            <c:spPr>
              <a:gradFill rotWithShape="0">
                <a:gsLst>
                  <a:gs pos="0">
                    <a:srgbClr val="00FF00"/>
                  </a:gs>
                  <a:gs pos="100000">
                    <a:srgbClr val="00FF00">
                      <a:gamma/>
                      <a:shade val="46275"/>
                      <a:invGamma/>
                    </a:srgbClr>
                  </a:gs>
                </a:gsLst>
                <a:path path="rect">
                  <a:fillToRect l="50000" t="50000" r="50000" b="50000"/>
                </a:path>
              </a:gradFill>
              <a:ln w="10021">
                <a:solidFill>
                  <a:schemeClr val="tx1"/>
                </a:solidFill>
                <a:prstDash val="solid"/>
              </a:ln>
            </c:spPr>
            <c:extLst xmlns:c16r2="http://schemas.microsoft.com/office/drawing/2015/06/chart">
              <c:ext xmlns:c16="http://schemas.microsoft.com/office/drawing/2014/chart" uri="{C3380CC4-5D6E-409C-BE32-E72D297353CC}">
                <c16:uniqueId val="{00000000-7012-4227-B044-5220F4A14DF8}"/>
              </c:ext>
            </c:extLst>
          </c:dPt>
          <c:dPt>
            <c:idx val="1"/>
            <c:bubble3D val="0"/>
            <c:spPr>
              <a:gradFill rotWithShape="0">
                <a:gsLst>
                  <a:gs pos="0">
                    <a:srgbClr val="00CCFF"/>
                  </a:gs>
                  <a:gs pos="100000">
                    <a:srgbClr val="00CCFF">
                      <a:gamma/>
                      <a:shade val="46275"/>
                      <a:invGamma/>
                    </a:srgbClr>
                  </a:gs>
                </a:gsLst>
                <a:path path="rect">
                  <a:fillToRect l="50000" t="50000" r="50000" b="50000"/>
                </a:path>
              </a:gradFill>
              <a:ln w="10021">
                <a:solidFill>
                  <a:schemeClr val="tx1"/>
                </a:solidFill>
                <a:prstDash val="solid"/>
              </a:ln>
            </c:spPr>
            <c:extLst xmlns:c16r2="http://schemas.microsoft.com/office/drawing/2015/06/chart">
              <c:ext xmlns:c16="http://schemas.microsoft.com/office/drawing/2014/chart" uri="{C3380CC4-5D6E-409C-BE32-E72D297353CC}">
                <c16:uniqueId val="{00000001-7012-4227-B044-5220F4A14DF8}"/>
              </c:ext>
            </c:extLst>
          </c:dPt>
          <c:dPt>
            <c:idx val="2"/>
            <c:bubble3D val="0"/>
            <c:spPr>
              <a:gradFill rotWithShape="0">
                <a:gsLst>
                  <a:gs pos="0">
                    <a:srgbClr val="FF0000"/>
                  </a:gs>
                  <a:gs pos="100000">
                    <a:srgbClr val="FF0000">
                      <a:gamma/>
                      <a:shade val="46275"/>
                      <a:invGamma/>
                    </a:srgbClr>
                  </a:gs>
                </a:gsLst>
                <a:path path="rect">
                  <a:fillToRect l="50000" t="50000" r="50000" b="50000"/>
                </a:path>
              </a:gradFill>
              <a:ln w="10021">
                <a:solidFill>
                  <a:schemeClr val="tx1"/>
                </a:solidFill>
                <a:prstDash val="solid"/>
              </a:ln>
            </c:spPr>
            <c:extLst xmlns:c16r2="http://schemas.microsoft.com/office/drawing/2015/06/chart">
              <c:ext xmlns:c16="http://schemas.microsoft.com/office/drawing/2014/chart" uri="{C3380CC4-5D6E-409C-BE32-E72D297353CC}">
                <c16:uniqueId val="{00000002-7012-4227-B044-5220F4A14DF8}"/>
              </c:ext>
            </c:extLst>
          </c:dPt>
          <c:dLbls>
            <c:dLbl>
              <c:idx val="0"/>
              <c:layout>
                <c:manualLayout>
                  <c:x val="-5.3901549036071715E-2"/>
                  <c:y val="-2.5298195073205493E-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0-7012-4227-B044-5220F4A14DF8}"/>
                </c:ext>
                <c:ext xmlns:c15="http://schemas.microsoft.com/office/drawing/2012/chart" uri="{CE6537A1-D6FC-4f65-9D91-7224C49458BB}">
                  <c15:layout/>
                </c:ext>
              </c:extLst>
            </c:dLbl>
            <c:dLbl>
              <c:idx val="1"/>
              <c:layout>
                <c:manualLayout>
                  <c:x val="-6.1319713017857019E-2"/>
                  <c:y val="-2.8270201192731596E-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7012-4227-B044-5220F4A14DF8}"/>
                </c:ext>
                <c:ext xmlns:c15="http://schemas.microsoft.com/office/drawing/2012/chart" uri="{CE6537A1-D6FC-4f65-9D91-7224C49458BB}">
                  <c15:layout/>
                </c:ext>
              </c:extLst>
            </c:dLbl>
            <c:dLbl>
              <c:idx val="2"/>
              <c:layout>
                <c:manualLayout>
                  <c:x val="0.31443105473812888"/>
                  <c:y val="0.10510423759627759"/>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2-7012-4227-B044-5220F4A14DF8}"/>
                </c:ext>
                <c:ext xmlns:c15="http://schemas.microsoft.com/office/drawing/2012/chart" uri="{CE6537A1-D6FC-4f65-9D91-7224C49458BB}">
                  <c15:layout/>
                </c:ext>
              </c:extLst>
            </c:dLbl>
            <c:numFmt formatCode="0%" sourceLinked="0"/>
            <c:spPr>
              <a:noFill/>
              <a:ln w="20042">
                <a:noFill/>
              </a:ln>
            </c:spPr>
            <c:txPr>
              <a:bodyPr/>
              <a:lstStyle/>
              <a:p>
                <a:pPr>
                  <a:defRPr sz="1262" b="1" i="0" u="none" strike="noStrike" baseline="0">
                    <a:solidFill>
                      <a:srgbClr val="000000"/>
                    </a:solidFill>
                    <a:latin typeface="Verdana"/>
                    <a:ea typeface="Verdana"/>
                    <a:cs typeface="Verdana"/>
                  </a:defRPr>
                </a:pPr>
                <a:endParaRPr lang="sr-Latn-RS"/>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Sheet1!$B$1:$D$1</c:f>
              <c:strCache>
                <c:ptCount val="3"/>
                <c:pt idx="0">
                  <c:v>Correct Answers</c:v>
                </c:pt>
                <c:pt idx="1">
                  <c:v>Doubtful Answers</c:v>
                </c:pt>
                <c:pt idx="2">
                  <c:v>Wrong Answers</c:v>
                </c:pt>
              </c:strCache>
            </c:strRef>
          </c:cat>
          <c:val>
            <c:numRef>
              <c:f>Sheet1!$B$2:$D$2</c:f>
              <c:numCache>
                <c:formatCode>0%</c:formatCode>
                <c:ptCount val="3"/>
                <c:pt idx="0">
                  <c:v>2.0000000000000018E-2</c:v>
                </c:pt>
                <c:pt idx="1">
                  <c:v>0.2</c:v>
                </c:pt>
                <c:pt idx="2">
                  <c:v>0.78</c:v>
                </c:pt>
              </c:numCache>
            </c:numRef>
          </c:val>
          <c:extLst xmlns:c16r2="http://schemas.microsoft.com/office/drawing/2015/06/chart">
            <c:ext xmlns:c16="http://schemas.microsoft.com/office/drawing/2014/chart" uri="{C3380CC4-5D6E-409C-BE32-E72D297353CC}">
              <c16:uniqueId val="{00000003-7012-4227-B044-5220F4A14DF8}"/>
            </c:ext>
          </c:extLst>
        </c:ser>
        <c:dLbls>
          <c:showLegendKey val="0"/>
          <c:showVal val="0"/>
          <c:showCatName val="0"/>
          <c:showSerName val="0"/>
          <c:showPercent val="1"/>
          <c:showBubbleSize val="0"/>
          <c:showLeaderLines val="0"/>
        </c:dLbls>
      </c:pie3DChart>
      <c:spPr>
        <a:noFill/>
        <a:ln w="20042">
          <a:noFill/>
        </a:ln>
      </c:spPr>
    </c:plotArea>
    <c:plotVisOnly val="1"/>
    <c:dispBlanksAs val="zero"/>
    <c:showDLblsOverMax val="0"/>
  </c:chart>
  <c:spPr>
    <a:noFill/>
    <a:ln>
      <a:noFill/>
    </a:ln>
  </c:spPr>
  <c:txPr>
    <a:bodyPr/>
    <a:lstStyle/>
    <a:p>
      <a:pPr>
        <a:defRPr sz="1026" b="1" i="0" u="none" strike="noStrike" baseline="0">
          <a:solidFill>
            <a:srgbClr val="FFFF99"/>
          </a:solidFill>
          <a:latin typeface="Arial"/>
          <a:ea typeface="Arial"/>
          <a:cs typeface="Arial"/>
        </a:defRPr>
      </a:pPr>
      <a:endParaRPr lang="sr-Latn-R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86" b="1" i="0" u="none" strike="noStrike" baseline="0">
                <a:solidFill>
                  <a:srgbClr val="000000"/>
                </a:solidFill>
                <a:latin typeface="Verdana"/>
                <a:ea typeface="Verdana"/>
                <a:cs typeface="Verdana"/>
              </a:defRPr>
            </a:pPr>
            <a:r>
              <a:rPr lang="en-US"/>
              <a:t>With TRIZ 
(723 persons, one week training)</a:t>
            </a:r>
          </a:p>
        </c:rich>
      </c:tx>
      <c:layout>
        <c:manualLayout>
          <c:xMode val="edge"/>
          <c:yMode val="edge"/>
          <c:x val="3.6231884057971154E-3"/>
          <c:y val="0.11662531017369727"/>
        </c:manualLayout>
      </c:layout>
      <c:overlay val="0"/>
      <c:spPr>
        <a:noFill/>
        <a:ln w="18824">
          <a:noFill/>
        </a:ln>
      </c:spPr>
    </c:title>
    <c:autoTitleDeleted val="0"/>
    <c:view3D>
      <c:rotX val="15"/>
      <c:rotY val="0"/>
      <c:rAngAx val="0"/>
      <c:perspective val="0"/>
    </c:view3D>
    <c:floor>
      <c:thickness val="0"/>
    </c:floor>
    <c:sideWall>
      <c:thickness val="0"/>
    </c:sideWall>
    <c:backWall>
      <c:thickness val="0"/>
    </c:backWall>
    <c:plotArea>
      <c:layout>
        <c:manualLayout>
          <c:layoutTarget val="inner"/>
          <c:xMode val="edge"/>
          <c:yMode val="edge"/>
          <c:x val="3.6231884057971092E-2"/>
          <c:y val="0.4640198511166253"/>
          <c:w val="0.54166666666666652"/>
          <c:h val="0.29528535980148884"/>
        </c:manualLayout>
      </c:layout>
      <c:pie3DChart>
        <c:varyColors val="1"/>
        <c:ser>
          <c:idx val="0"/>
          <c:order val="0"/>
          <c:tx>
            <c:strRef>
              <c:f>Sheet1!$B$1</c:f>
              <c:strCache>
                <c:ptCount val="1"/>
                <c:pt idx="0">
                  <c:v>With TRIZ</c:v>
                </c:pt>
              </c:strCache>
            </c:strRef>
          </c:tx>
          <c:spPr>
            <a:solidFill>
              <a:srgbClr val="00FF00"/>
            </a:solidFill>
            <a:ln w="9412">
              <a:solidFill>
                <a:srgbClr val="000000"/>
              </a:solidFill>
              <a:prstDash val="solid"/>
            </a:ln>
          </c:spPr>
          <c:explosion val="1"/>
          <c:dPt>
            <c:idx val="0"/>
            <c:bubble3D val="0"/>
            <c:spPr>
              <a:gradFill rotWithShape="0">
                <a:gsLst>
                  <a:gs pos="0">
                    <a:srgbClr val="00FF00"/>
                  </a:gs>
                  <a:gs pos="100000">
                    <a:srgbClr val="00FF00">
                      <a:gamma/>
                      <a:shade val="46275"/>
                      <a:invGamma/>
                    </a:srgbClr>
                  </a:gs>
                </a:gsLst>
                <a:path path="rect">
                  <a:fillToRect l="50000" t="50000" r="50000" b="50000"/>
                </a:path>
              </a:gradFill>
              <a:ln w="9412">
                <a:solidFill>
                  <a:srgbClr val="000000"/>
                </a:solidFill>
                <a:prstDash val="solid"/>
              </a:ln>
            </c:spPr>
            <c:extLst xmlns:c16r2="http://schemas.microsoft.com/office/drawing/2015/06/chart">
              <c:ext xmlns:c16="http://schemas.microsoft.com/office/drawing/2014/chart" uri="{C3380CC4-5D6E-409C-BE32-E72D297353CC}">
                <c16:uniqueId val="{00000000-C6D1-4C25-AC16-C02A33C12DE3}"/>
              </c:ext>
            </c:extLst>
          </c:dPt>
          <c:dPt>
            <c:idx val="1"/>
            <c:bubble3D val="0"/>
            <c:spPr>
              <a:gradFill rotWithShape="0">
                <a:gsLst>
                  <a:gs pos="0">
                    <a:srgbClr val="00CFFF"/>
                  </a:gs>
                  <a:gs pos="100000">
                    <a:srgbClr val="00CFFF">
                      <a:gamma/>
                      <a:shade val="46275"/>
                      <a:invGamma/>
                    </a:srgbClr>
                  </a:gs>
                </a:gsLst>
                <a:path path="rect">
                  <a:fillToRect l="50000" t="50000" r="50000" b="50000"/>
                </a:path>
              </a:gradFill>
              <a:ln w="9412">
                <a:solidFill>
                  <a:srgbClr val="000000"/>
                </a:solidFill>
                <a:prstDash val="solid"/>
              </a:ln>
            </c:spPr>
            <c:extLst xmlns:c16r2="http://schemas.microsoft.com/office/drawing/2015/06/chart">
              <c:ext xmlns:c16="http://schemas.microsoft.com/office/drawing/2014/chart" uri="{C3380CC4-5D6E-409C-BE32-E72D297353CC}">
                <c16:uniqueId val="{00000001-C6D1-4C25-AC16-C02A33C12DE3}"/>
              </c:ext>
            </c:extLst>
          </c:dPt>
          <c:dPt>
            <c:idx val="2"/>
            <c:bubble3D val="0"/>
            <c:spPr>
              <a:gradFill rotWithShape="0">
                <a:gsLst>
                  <a:gs pos="0">
                    <a:srgbClr val="FF0000"/>
                  </a:gs>
                  <a:gs pos="100000">
                    <a:srgbClr val="FF0000">
                      <a:gamma/>
                      <a:shade val="46275"/>
                      <a:invGamma/>
                    </a:srgbClr>
                  </a:gs>
                </a:gsLst>
                <a:path path="rect">
                  <a:fillToRect l="50000" t="50000" r="50000" b="50000"/>
                </a:path>
              </a:gradFill>
              <a:ln w="9412">
                <a:solidFill>
                  <a:srgbClr val="000000"/>
                </a:solidFill>
                <a:prstDash val="solid"/>
              </a:ln>
            </c:spPr>
            <c:extLst xmlns:c16r2="http://schemas.microsoft.com/office/drawing/2015/06/chart">
              <c:ext xmlns:c16="http://schemas.microsoft.com/office/drawing/2014/chart" uri="{C3380CC4-5D6E-409C-BE32-E72D297353CC}">
                <c16:uniqueId val="{00000002-C6D1-4C25-AC16-C02A33C12DE3}"/>
              </c:ext>
            </c:extLst>
          </c:dPt>
          <c:dLbls>
            <c:dLbl>
              <c:idx val="0"/>
              <c:layout>
                <c:manualLayout>
                  <c:x val="-0.27064420238425924"/>
                  <c:y val="0.1497145265137674"/>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0-C6D1-4C25-AC16-C02A33C12DE3}"/>
                </c:ext>
                <c:ext xmlns:c15="http://schemas.microsoft.com/office/drawing/2012/chart" uri="{CE6537A1-D6FC-4f65-9D91-7224C49458BB}">
                  <c15:layout/>
                </c:ext>
              </c:extLst>
            </c:dLbl>
            <c:dLbl>
              <c:idx val="1"/>
              <c:layout>
                <c:manualLayout>
                  <c:x val="2.5362318840579792E-2"/>
                  <c:y val="-8.2157166720347008E-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C6D1-4C25-AC16-C02A33C12DE3}"/>
                </c:ext>
                <c:ext xmlns:c15="http://schemas.microsoft.com/office/drawing/2012/chart" uri="{CE6537A1-D6FC-4f65-9D91-7224C49458BB}">
                  <c15:layout/>
                </c:ext>
              </c:extLst>
            </c:dLbl>
            <c:dLbl>
              <c:idx val="2"/>
              <c:layout>
                <c:manualLayout>
                  <c:x val="3.3515907057117392E-2"/>
                  <c:y val="-2.4539865247012911E-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2-C6D1-4C25-AC16-C02A33C12DE3}"/>
                </c:ext>
                <c:ext xmlns:c15="http://schemas.microsoft.com/office/drawing/2012/chart" uri="{CE6537A1-D6FC-4f65-9D91-7224C49458BB}">
                  <c15:layout/>
                </c:ext>
              </c:extLst>
            </c:dLbl>
            <c:numFmt formatCode="0%" sourceLinked="0"/>
            <c:spPr>
              <a:noFill/>
              <a:ln w="18824">
                <a:noFill/>
              </a:ln>
            </c:spPr>
            <c:txPr>
              <a:bodyPr/>
              <a:lstStyle/>
              <a:p>
                <a:pPr>
                  <a:defRPr sz="1186" b="1" i="0" u="none" strike="noStrike" baseline="0">
                    <a:solidFill>
                      <a:srgbClr val="000000"/>
                    </a:solidFill>
                    <a:latin typeface="Verdana"/>
                    <a:ea typeface="Verdana"/>
                    <a:cs typeface="Verdana"/>
                  </a:defRPr>
                </a:pPr>
                <a:endParaRPr lang="sr-Latn-RS"/>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Sheet1!$A$2:$A$4</c:f>
              <c:strCache>
                <c:ptCount val="3"/>
                <c:pt idx="0">
                  <c:v>Solution</c:v>
                </c:pt>
                <c:pt idx="1">
                  <c:v>Doubtful Solutions</c:v>
                </c:pt>
                <c:pt idx="2">
                  <c:v>No Solution</c:v>
                </c:pt>
              </c:strCache>
            </c:strRef>
          </c:cat>
          <c:val>
            <c:numRef>
              <c:f>Sheet1!$B$2:$B$4</c:f>
              <c:numCache>
                <c:formatCode>0%</c:formatCode>
                <c:ptCount val="3"/>
                <c:pt idx="0">
                  <c:v>0.68</c:v>
                </c:pt>
                <c:pt idx="1">
                  <c:v>0.28000000000000008</c:v>
                </c:pt>
                <c:pt idx="2">
                  <c:v>4.0000000000000022E-2</c:v>
                </c:pt>
              </c:numCache>
            </c:numRef>
          </c:val>
          <c:extLst xmlns:c16r2="http://schemas.microsoft.com/office/drawing/2015/06/chart">
            <c:ext xmlns:c16="http://schemas.microsoft.com/office/drawing/2014/chart" uri="{C3380CC4-5D6E-409C-BE32-E72D297353CC}">
              <c16:uniqueId val="{00000003-C6D1-4C25-AC16-C02A33C12DE3}"/>
            </c:ext>
          </c:extLst>
        </c:ser>
        <c:dLbls>
          <c:showLegendKey val="0"/>
          <c:showVal val="0"/>
          <c:showCatName val="0"/>
          <c:showSerName val="0"/>
          <c:showPercent val="1"/>
          <c:showBubbleSize val="0"/>
          <c:showLeaderLines val="0"/>
        </c:dLbls>
      </c:pie3DChart>
      <c:spPr>
        <a:noFill/>
        <a:ln w="18824">
          <a:noFill/>
        </a:ln>
      </c:spPr>
    </c:plotArea>
    <c:legend>
      <c:legendPos val="r"/>
      <c:layout>
        <c:manualLayout>
          <c:xMode val="edge"/>
          <c:yMode val="edge"/>
          <c:x val="0.60326086956521741"/>
          <c:y val="0.35980148883374791"/>
          <c:w val="0.39673913043478259"/>
          <c:h val="0.52109181141439498"/>
        </c:manualLayout>
      </c:layout>
      <c:overlay val="0"/>
      <c:spPr>
        <a:noFill/>
        <a:ln w="18824">
          <a:noFill/>
        </a:ln>
      </c:spPr>
      <c:txPr>
        <a:bodyPr/>
        <a:lstStyle/>
        <a:p>
          <a:pPr>
            <a:defRPr sz="1089" b="1" i="0" u="none" strike="noStrike" baseline="0">
              <a:solidFill>
                <a:srgbClr val="000000"/>
              </a:solidFill>
              <a:latin typeface="Verdana"/>
              <a:ea typeface="Verdana"/>
              <a:cs typeface="Verdana"/>
            </a:defRPr>
          </a:pPr>
          <a:endParaRPr lang="sr-Latn-RS"/>
        </a:p>
      </c:txPr>
    </c:legend>
    <c:plotVisOnly val="1"/>
    <c:dispBlanksAs val="zero"/>
    <c:showDLblsOverMax val="0"/>
  </c:chart>
  <c:spPr>
    <a:noFill/>
    <a:ln>
      <a:noFill/>
    </a:ln>
  </c:spPr>
  <c:txPr>
    <a:bodyPr/>
    <a:lstStyle/>
    <a:p>
      <a:pPr>
        <a:defRPr sz="1186" b="1" i="0" u="none" strike="noStrike" baseline="0">
          <a:solidFill>
            <a:srgbClr val="FFFF80"/>
          </a:solidFill>
          <a:latin typeface="Arial"/>
          <a:ea typeface="Arial"/>
          <a:cs typeface="Arial"/>
        </a:defRPr>
      </a:pPr>
      <a:endParaRPr lang="sr-Latn-R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6AE17C-B122-4851-A741-4F912B13DE1D}" type="doc">
      <dgm:prSet loTypeId="urn:microsoft.com/office/officeart/2005/8/layout/target1" loCatId="relationship" qsTypeId="urn:microsoft.com/office/officeart/2005/8/quickstyle/simple1" qsCatId="simple" csTypeId="urn:microsoft.com/office/officeart/2005/8/colors/accent1_2" csCatId="accent1"/>
      <dgm:spPr/>
    </dgm:pt>
    <dgm:pt modelId="{5945AFAA-E348-4E73-B8EE-4046DA625CA5}">
      <dgm:prSet/>
      <dgm:spPr/>
      <dgm:t>
        <a:bodyPr/>
        <a:lstStyle/>
        <a:p>
          <a:pPr marL="0" marR="0" lvl="0" indent="0" algn="l" defTabSz="684213" rtl="0" eaLnBrk="1" fontAlgn="base" latinLnBrk="0" hangingPunct="1">
            <a:lnSpc>
              <a:spcPct val="100000"/>
            </a:lnSpc>
            <a:spcBef>
              <a:spcPct val="0"/>
            </a:spcBef>
            <a:spcAft>
              <a:spcPct val="0"/>
            </a:spcAft>
            <a:buClrTx/>
            <a:buSzTx/>
            <a:buFontTx/>
            <a:buNone/>
            <a:tabLst/>
          </a:pPr>
          <a:r>
            <a:rPr kumimoji="0" lang="sr-Latn-CS" altLang="sr-Latn-RS" b="1" i="0" u="none" strike="noStrike" cap="none" normalizeH="0" baseline="0" smtClean="0">
              <a:ln>
                <a:noFill/>
              </a:ln>
              <a:solidFill>
                <a:srgbClr val="E5EA22"/>
              </a:solidFill>
              <a:effectLst/>
              <a:latin typeface="Arial" panose="020B0604020202020204" pitchFamily="34" charset="0"/>
            </a:rPr>
            <a:t>POJEDINAC</a:t>
          </a:r>
        </a:p>
      </dgm:t>
    </dgm:pt>
    <dgm:pt modelId="{67ACB502-9CDA-4451-BF53-6DAF985C3841}" type="parTrans" cxnId="{41D1BF71-E5B2-480D-952B-D7E0CA7D1C64}">
      <dgm:prSet/>
      <dgm:spPr/>
      <dgm:t>
        <a:bodyPr/>
        <a:lstStyle/>
        <a:p>
          <a:endParaRPr lang="en-US"/>
        </a:p>
      </dgm:t>
    </dgm:pt>
    <dgm:pt modelId="{9BE87043-A49D-4BFF-B210-0C0992F723CF}" type="sibTrans" cxnId="{41D1BF71-E5B2-480D-952B-D7E0CA7D1C64}">
      <dgm:prSet/>
      <dgm:spPr/>
      <dgm:t>
        <a:bodyPr/>
        <a:lstStyle/>
        <a:p>
          <a:endParaRPr lang="en-US"/>
        </a:p>
      </dgm:t>
    </dgm:pt>
    <dgm:pt modelId="{5E7BE6D6-3638-4D0A-8209-0C530E5B5E1D}">
      <dgm:prSet/>
      <dgm:spPr/>
      <dgm:t>
        <a:bodyPr/>
        <a:lstStyle/>
        <a:p>
          <a:pPr marL="0" marR="0" lvl="0" indent="0" algn="l" defTabSz="684213" rtl="0" eaLnBrk="1" fontAlgn="base" latinLnBrk="0" hangingPunct="1">
            <a:lnSpc>
              <a:spcPct val="100000"/>
            </a:lnSpc>
            <a:spcBef>
              <a:spcPct val="0"/>
            </a:spcBef>
            <a:spcAft>
              <a:spcPct val="0"/>
            </a:spcAft>
            <a:buClrTx/>
            <a:buSzTx/>
            <a:buFontTx/>
            <a:buNone/>
            <a:tabLst/>
          </a:pPr>
          <a:r>
            <a:rPr kumimoji="0" lang="sr-Latn-CS" altLang="sr-Latn-RS" b="1" i="0" u="none" strike="noStrike" cap="none" normalizeH="0" baseline="0" smtClean="0">
              <a:ln>
                <a:noFill/>
              </a:ln>
              <a:solidFill>
                <a:schemeClr val="bg2"/>
              </a:solidFill>
              <a:effectLst/>
              <a:latin typeface="Arial" panose="020B0604020202020204" pitchFamily="34" charset="0"/>
            </a:rPr>
            <a:t>PREDUZEĆE</a:t>
          </a:r>
        </a:p>
      </dgm:t>
    </dgm:pt>
    <dgm:pt modelId="{C160097D-D92A-49F7-8880-3E7D3AEB8018}" type="parTrans" cxnId="{AEE8FECE-C507-40D1-9B3F-6C4FDFA5FB52}">
      <dgm:prSet/>
      <dgm:spPr/>
      <dgm:t>
        <a:bodyPr/>
        <a:lstStyle/>
        <a:p>
          <a:endParaRPr lang="en-US"/>
        </a:p>
      </dgm:t>
    </dgm:pt>
    <dgm:pt modelId="{F89BE3A0-48B5-49F1-AC62-D1617093E6E6}" type="sibTrans" cxnId="{AEE8FECE-C507-40D1-9B3F-6C4FDFA5FB52}">
      <dgm:prSet/>
      <dgm:spPr/>
      <dgm:t>
        <a:bodyPr/>
        <a:lstStyle/>
        <a:p>
          <a:endParaRPr lang="en-US"/>
        </a:p>
      </dgm:t>
    </dgm:pt>
    <dgm:pt modelId="{F95CC114-8C9E-4EE7-A474-2E09B691FD25}">
      <dgm:prSet/>
      <dgm:spPr/>
      <dgm:t>
        <a:bodyPr/>
        <a:lstStyle/>
        <a:p>
          <a:pPr marL="0" marR="0" lvl="0" indent="0" algn="l" defTabSz="684213" rtl="0" eaLnBrk="1" fontAlgn="base" latinLnBrk="0" hangingPunct="1">
            <a:lnSpc>
              <a:spcPct val="100000"/>
            </a:lnSpc>
            <a:spcBef>
              <a:spcPct val="0"/>
            </a:spcBef>
            <a:spcAft>
              <a:spcPct val="0"/>
            </a:spcAft>
            <a:buClrTx/>
            <a:buSzTx/>
            <a:buFontTx/>
            <a:buNone/>
            <a:tabLst/>
          </a:pPr>
          <a:r>
            <a:rPr kumimoji="0" lang="sr-Latn-CS" altLang="sr-Latn-RS" b="1" i="0" u="none" strike="noStrike" cap="none" normalizeH="0" baseline="0" smtClean="0">
              <a:ln>
                <a:noFill/>
              </a:ln>
              <a:solidFill>
                <a:srgbClr val="33CC33"/>
              </a:solidFill>
              <a:effectLst/>
              <a:latin typeface="Arial" panose="020B0604020202020204" pitchFamily="34" charset="0"/>
            </a:rPr>
            <a:t>PR. GRANA</a:t>
          </a:r>
        </a:p>
      </dgm:t>
    </dgm:pt>
    <dgm:pt modelId="{CA5214BB-FF34-49B6-8D6A-86F9099232F5}" type="parTrans" cxnId="{EA59237A-F572-4207-A4DD-04574D2013AA}">
      <dgm:prSet/>
      <dgm:spPr/>
      <dgm:t>
        <a:bodyPr/>
        <a:lstStyle/>
        <a:p>
          <a:endParaRPr lang="en-US"/>
        </a:p>
      </dgm:t>
    </dgm:pt>
    <dgm:pt modelId="{ACAE2EE1-3944-43E5-A762-477892AC9485}" type="sibTrans" cxnId="{EA59237A-F572-4207-A4DD-04574D2013AA}">
      <dgm:prSet/>
      <dgm:spPr/>
      <dgm:t>
        <a:bodyPr/>
        <a:lstStyle/>
        <a:p>
          <a:endParaRPr lang="en-US"/>
        </a:p>
      </dgm:t>
    </dgm:pt>
    <dgm:pt modelId="{043820DD-39C4-41DA-8C7B-CBBA3F71FE50}">
      <dgm:prSet/>
      <dgm:spPr/>
      <dgm:t>
        <a:bodyPr/>
        <a:lstStyle/>
        <a:p>
          <a:pPr marL="0" marR="0" lvl="0" indent="0" algn="l" defTabSz="684213" rtl="0" eaLnBrk="1" fontAlgn="base" latinLnBrk="0" hangingPunct="1">
            <a:lnSpc>
              <a:spcPct val="100000"/>
            </a:lnSpc>
            <a:spcBef>
              <a:spcPct val="0"/>
            </a:spcBef>
            <a:spcAft>
              <a:spcPct val="0"/>
            </a:spcAft>
            <a:buClrTx/>
            <a:buSzTx/>
            <a:buFontTx/>
            <a:buNone/>
            <a:tabLst/>
          </a:pPr>
          <a:r>
            <a:rPr kumimoji="0" lang="sr-Latn-CS" altLang="sr-Latn-RS" b="1" i="0" u="none" strike="noStrike" cap="none" normalizeH="0" baseline="0" smtClean="0">
              <a:ln>
                <a:noFill/>
              </a:ln>
              <a:solidFill>
                <a:srgbClr val="FF4747"/>
              </a:solidFill>
              <a:effectLst/>
              <a:latin typeface="Arial" panose="020B0604020202020204" pitchFamily="34" charset="0"/>
            </a:rPr>
            <a:t>ZAJEDNICA</a:t>
          </a:r>
        </a:p>
      </dgm:t>
    </dgm:pt>
    <dgm:pt modelId="{1A729D04-8297-4014-8438-457C9CDC5EB0}" type="parTrans" cxnId="{4643ED84-08DE-4D70-81F0-68BDC63C0016}">
      <dgm:prSet/>
      <dgm:spPr/>
      <dgm:t>
        <a:bodyPr/>
        <a:lstStyle/>
        <a:p>
          <a:endParaRPr lang="en-US"/>
        </a:p>
      </dgm:t>
    </dgm:pt>
    <dgm:pt modelId="{68C256D3-0E46-4CED-A8B3-1F758F6D2E4A}" type="sibTrans" cxnId="{4643ED84-08DE-4D70-81F0-68BDC63C0016}">
      <dgm:prSet/>
      <dgm:spPr/>
      <dgm:t>
        <a:bodyPr/>
        <a:lstStyle/>
        <a:p>
          <a:endParaRPr lang="en-US"/>
        </a:p>
      </dgm:t>
    </dgm:pt>
    <dgm:pt modelId="{3C311556-53BF-4389-9B02-E08A324A4F8B}">
      <dgm:prSet/>
      <dgm:spPr/>
      <dgm:t>
        <a:bodyPr/>
        <a:lstStyle/>
        <a:p>
          <a:pPr marL="0" marR="0" lvl="0" indent="0" algn="l" defTabSz="684213" rtl="0" eaLnBrk="1" fontAlgn="base" latinLnBrk="0" hangingPunct="1">
            <a:lnSpc>
              <a:spcPct val="100000"/>
            </a:lnSpc>
            <a:spcBef>
              <a:spcPct val="0"/>
            </a:spcBef>
            <a:spcAft>
              <a:spcPct val="0"/>
            </a:spcAft>
            <a:buClrTx/>
            <a:buSzTx/>
            <a:buFontTx/>
            <a:buNone/>
            <a:tabLst/>
          </a:pPr>
          <a:r>
            <a:rPr kumimoji="0" lang="sr-Latn-CS" altLang="sr-Latn-RS" b="1" i="0" u="none" strike="noStrike" cap="none" normalizeH="0" baseline="0" smtClean="0">
              <a:ln>
                <a:noFill/>
              </a:ln>
              <a:solidFill>
                <a:srgbClr val="837DFF"/>
              </a:solidFill>
              <a:effectLst/>
              <a:latin typeface="Arial" panose="020B0604020202020204" pitchFamily="34" charset="0"/>
            </a:rPr>
            <a:t>SVET</a:t>
          </a:r>
        </a:p>
      </dgm:t>
    </dgm:pt>
    <dgm:pt modelId="{0AC0CDA2-3923-48BD-89AF-830ECAAB5B67}" type="parTrans" cxnId="{5FB3AC04-4467-473E-B8F3-A0B3517E87F2}">
      <dgm:prSet/>
      <dgm:spPr/>
      <dgm:t>
        <a:bodyPr/>
        <a:lstStyle/>
        <a:p>
          <a:endParaRPr lang="en-US"/>
        </a:p>
      </dgm:t>
    </dgm:pt>
    <dgm:pt modelId="{603E98B8-3D30-4E39-92AA-2206A2949D50}" type="sibTrans" cxnId="{5FB3AC04-4467-473E-B8F3-A0B3517E87F2}">
      <dgm:prSet/>
      <dgm:spPr/>
      <dgm:t>
        <a:bodyPr/>
        <a:lstStyle/>
        <a:p>
          <a:endParaRPr lang="en-US"/>
        </a:p>
      </dgm:t>
    </dgm:pt>
    <dgm:pt modelId="{356CE4BF-3B07-4D63-97EE-463710774CA0}" type="pres">
      <dgm:prSet presAssocID="{196AE17C-B122-4851-A741-4F912B13DE1D}" presName="composite" presStyleCnt="0">
        <dgm:presLayoutVars>
          <dgm:chMax val="5"/>
          <dgm:dir/>
          <dgm:resizeHandles val="exact"/>
        </dgm:presLayoutVars>
      </dgm:prSet>
      <dgm:spPr/>
    </dgm:pt>
    <dgm:pt modelId="{BA57DE2C-64B4-434F-9379-7CF24A289D0C}" type="pres">
      <dgm:prSet presAssocID="{5945AFAA-E348-4E73-B8EE-4046DA625CA5}" presName="circle1" presStyleLbl="lnNode1" presStyleIdx="0" presStyleCnt="5"/>
      <dgm:spPr/>
    </dgm:pt>
    <dgm:pt modelId="{A8063850-2BD9-423C-89DE-37B345C9E7F4}" type="pres">
      <dgm:prSet presAssocID="{5945AFAA-E348-4E73-B8EE-4046DA625CA5}" presName="text1" presStyleLbl="revTx" presStyleIdx="0" presStyleCnt="5">
        <dgm:presLayoutVars>
          <dgm:bulletEnabled val="1"/>
        </dgm:presLayoutVars>
      </dgm:prSet>
      <dgm:spPr/>
      <dgm:t>
        <a:bodyPr/>
        <a:lstStyle/>
        <a:p>
          <a:endParaRPr lang="en-US"/>
        </a:p>
      </dgm:t>
    </dgm:pt>
    <dgm:pt modelId="{3AC7362D-8512-4B7B-B580-89D43785EB23}" type="pres">
      <dgm:prSet presAssocID="{5945AFAA-E348-4E73-B8EE-4046DA625CA5}" presName="line1" presStyleLbl="callout" presStyleIdx="0" presStyleCnt="10"/>
      <dgm:spPr/>
    </dgm:pt>
    <dgm:pt modelId="{F8E4934F-C4D5-4B87-B330-D6EDA18EF07C}" type="pres">
      <dgm:prSet presAssocID="{5945AFAA-E348-4E73-B8EE-4046DA625CA5}" presName="d1" presStyleLbl="callout" presStyleIdx="1" presStyleCnt="10"/>
      <dgm:spPr/>
    </dgm:pt>
    <dgm:pt modelId="{EBC0C38D-492B-4992-8FBD-6F99D8E185F1}" type="pres">
      <dgm:prSet presAssocID="{5E7BE6D6-3638-4D0A-8209-0C530E5B5E1D}" presName="circle2" presStyleLbl="lnNode1" presStyleIdx="1" presStyleCnt="5"/>
      <dgm:spPr/>
    </dgm:pt>
    <dgm:pt modelId="{9593305A-5443-4DB8-B25E-4698031F2B26}" type="pres">
      <dgm:prSet presAssocID="{5E7BE6D6-3638-4D0A-8209-0C530E5B5E1D}" presName="text2" presStyleLbl="revTx" presStyleIdx="1" presStyleCnt="5">
        <dgm:presLayoutVars>
          <dgm:bulletEnabled val="1"/>
        </dgm:presLayoutVars>
      </dgm:prSet>
      <dgm:spPr/>
      <dgm:t>
        <a:bodyPr/>
        <a:lstStyle/>
        <a:p>
          <a:endParaRPr lang="en-US"/>
        </a:p>
      </dgm:t>
    </dgm:pt>
    <dgm:pt modelId="{35A84181-B71F-4FBA-B3AC-86622DA212EF}" type="pres">
      <dgm:prSet presAssocID="{5E7BE6D6-3638-4D0A-8209-0C530E5B5E1D}" presName="line2" presStyleLbl="callout" presStyleIdx="2" presStyleCnt="10"/>
      <dgm:spPr/>
    </dgm:pt>
    <dgm:pt modelId="{FA2FE622-F14C-4921-9E84-7B658CAFCBEB}" type="pres">
      <dgm:prSet presAssocID="{5E7BE6D6-3638-4D0A-8209-0C530E5B5E1D}" presName="d2" presStyleLbl="callout" presStyleIdx="3" presStyleCnt="10"/>
      <dgm:spPr/>
    </dgm:pt>
    <dgm:pt modelId="{8B24D3DF-DF5F-40D9-A04F-A03F81832D06}" type="pres">
      <dgm:prSet presAssocID="{F95CC114-8C9E-4EE7-A474-2E09B691FD25}" presName="circle3" presStyleLbl="lnNode1" presStyleIdx="2" presStyleCnt="5"/>
      <dgm:spPr/>
    </dgm:pt>
    <dgm:pt modelId="{1B04BA84-F043-4772-BB02-0CA4282DB330}" type="pres">
      <dgm:prSet presAssocID="{F95CC114-8C9E-4EE7-A474-2E09B691FD25}" presName="text3" presStyleLbl="revTx" presStyleIdx="2" presStyleCnt="5">
        <dgm:presLayoutVars>
          <dgm:bulletEnabled val="1"/>
        </dgm:presLayoutVars>
      </dgm:prSet>
      <dgm:spPr/>
      <dgm:t>
        <a:bodyPr/>
        <a:lstStyle/>
        <a:p>
          <a:endParaRPr lang="en-US"/>
        </a:p>
      </dgm:t>
    </dgm:pt>
    <dgm:pt modelId="{7DB4E6E4-BFFD-454E-A620-79C5A89979DF}" type="pres">
      <dgm:prSet presAssocID="{F95CC114-8C9E-4EE7-A474-2E09B691FD25}" presName="line3" presStyleLbl="callout" presStyleIdx="4" presStyleCnt="10"/>
      <dgm:spPr/>
    </dgm:pt>
    <dgm:pt modelId="{DC5B17E2-2925-4B42-991D-1C03E414A82E}" type="pres">
      <dgm:prSet presAssocID="{F95CC114-8C9E-4EE7-A474-2E09B691FD25}" presName="d3" presStyleLbl="callout" presStyleIdx="5" presStyleCnt="10"/>
      <dgm:spPr/>
    </dgm:pt>
    <dgm:pt modelId="{D02ABDAE-74C6-42E1-A24B-5EB9D1FF5A6D}" type="pres">
      <dgm:prSet presAssocID="{043820DD-39C4-41DA-8C7B-CBBA3F71FE50}" presName="circle4" presStyleLbl="lnNode1" presStyleIdx="3" presStyleCnt="5"/>
      <dgm:spPr/>
    </dgm:pt>
    <dgm:pt modelId="{E4F1BFB8-F20C-4E6A-BA06-1A9CB74CA745}" type="pres">
      <dgm:prSet presAssocID="{043820DD-39C4-41DA-8C7B-CBBA3F71FE50}" presName="text4" presStyleLbl="revTx" presStyleIdx="3" presStyleCnt="5">
        <dgm:presLayoutVars>
          <dgm:bulletEnabled val="1"/>
        </dgm:presLayoutVars>
      </dgm:prSet>
      <dgm:spPr/>
      <dgm:t>
        <a:bodyPr/>
        <a:lstStyle/>
        <a:p>
          <a:endParaRPr lang="en-US"/>
        </a:p>
      </dgm:t>
    </dgm:pt>
    <dgm:pt modelId="{A6A5E1D6-0C64-4600-BAD1-A45815E1F9FD}" type="pres">
      <dgm:prSet presAssocID="{043820DD-39C4-41DA-8C7B-CBBA3F71FE50}" presName="line4" presStyleLbl="callout" presStyleIdx="6" presStyleCnt="10"/>
      <dgm:spPr/>
    </dgm:pt>
    <dgm:pt modelId="{AE321A18-94A9-490D-8471-55D44D6AEC45}" type="pres">
      <dgm:prSet presAssocID="{043820DD-39C4-41DA-8C7B-CBBA3F71FE50}" presName="d4" presStyleLbl="callout" presStyleIdx="7" presStyleCnt="10"/>
      <dgm:spPr/>
    </dgm:pt>
    <dgm:pt modelId="{EC5768B7-3089-4895-AA31-F5007CD4A52D}" type="pres">
      <dgm:prSet presAssocID="{3C311556-53BF-4389-9B02-E08A324A4F8B}" presName="circle5" presStyleLbl="lnNode1" presStyleIdx="4" presStyleCnt="5"/>
      <dgm:spPr/>
    </dgm:pt>
    <dgm:pt modelId="{6EEF39AD-F29A-4897-A321-C018542F0851}" type="pres">
      <dgm:prSet presAssocID="{3C311556-53BF-4389-9B02-E08A324A4F8B}" presName="text5" presStyleLbl="revTx" presStyleIdx="4" presStyleCnt="5">
        <dgm:presLayoutVars>
          <dgm:bulletEnabled val="1"/>
        </dgm:presLayoutVars>
      </dgm:prSet>
      <dgm:spPr/>
      <dgm:t>
        <a:bodyPr/>
        <a:lstStyle/>
        <a:p>
          <a:endParaRPr lang="en-US"/>
        </a:p>
      </dgm:t>
    </dgm:pt>
    <dgm:pt modelId="{4B33E476-01A6-45FA-B8AE-FA3DEE5C279E}" type="pres">
      <dgm:prSet presAssocID="{3C311556-53BF-4389-9B02-E08A324A4F8B}" presName="line5" presStyleLbl="callout" presStyleIdx="8" presStyleCnt="10"/>
      <dgm:spPr/>
    </dgm:pt>
    <dgm:pt modelId="{642402FC-881B-427E-A4E8-A153ADDF4758}" type="pres">
      <dgm:prSet presAssocID="{3C311556-53BF-4389-9B02-E08A324A4F8B}" presName="d5" presStyleLbl="callout" presStyleIdx="9" presStyleCnt="10"/>
      <dgm:spPr/>
    </dgm:pt>
  </dgm:ptLst>
  <dgm:cxnLst>
    <dgm:cxn modelId="{5FB3AC04-4467-473E-B8F3-A0B3517E87F2}" srcId="{196AE17C-B122-4851-A741-4F912B13DE1D}" destId="{3C311556-53BF-4389-9B02-E08A324A4F8B}" srcOrd="4" destOrd="0" parTransId="{0AC0CDA2-3923-48BD-89AF-830ECAAB5B67}" sibTransId="{603E98B8-3D30-4E39-92AA-2206A2949D50}"/>
    <dgm:cxn modelId="{41D1BF71-E5B2-480D-952B-D7E0CA7D1C64}" srcId="{196AE17C-B122-4851-A741-4F912B13DE1D}" destId="{5945AFAA-E348-4E73-B8EE-4046DA625CA5}" srcOrd="0" destOrd="0" parTransId="{67ACB502-9CDA-4451-BF53-6DAF985C3841}" sibTransId="{9BE87043-A49D-4BFF-B210-0C0992F723CF}"/>
    <dgm:cxn modelId="{AEE8FECE-C507-40D1-9B3F-6C4FDFA5FB52}" srcId="{196AE17C-B122-4851-A741-4F912B13DE1D}" destId="{5E7BE6D6-3638-4D0A-8209-0C530E5B5E1D}" srcOrd="1" destOrd="0" parTransId="{C160097D-D92A-49F7-8880-3E7D3AEB8018}" sibTransId="{F89BE3A0-48B5-49F1-AC62-D1617093E6E6}"/>
    <dgm:cxn modelId="{4643ED84-08DE-4D70-81F0-68BDC63C0016}" srcId="{196AE17C-B122-4851-A741-4F912B13DE1D}" destId="{043820DD-39C4-41DA-8C7B-CBBA3F71FE50}" srcOrd="3" destOrd="0" parTransId="{1A729D04-8297-4014-8438-457C9CDC5EB0}" sibTransId="{68C256D3-0E46-4CED-A8B3-1F758F6D2E4A}"/>
    <dgm:cxn modelId="{3A4CED2C-172D-4F01-93E8-E88C570C173E}" type="presOf" srcId="{5E7BE6D6-3638-4D0A-8209-0C530E5B5E1D}" destId="{9593305A-5443-4DB8-B25E-4698031F2B26}" srcOrd="0" destOrd="0" presId="urn:microsoft.com/office/officeart/2005/8/layout/target1"/>
    <dgm:cxn modelId="{73287DA4-F5B4-4E5B-8FFE-8B70BDC03501}" type="presOf" srcId="{F95CC114-8C9E-4EE7-A474-2E09B691FD25}" destId="{1B04BA84-F043-4772-BB02-0CA4282DB330}" srcOrd="0" destOrd="0" presId="urn:microsoft.com/office/officeart/2005/8/layout/target1"/>
    <dgm:cxn modelId="{B4AABF81-DBFD-4051-B0D9-F02483CBEC6E}" type="presOf" srcId="{5945AFAA-E348-4E73-B8EE-4046DA625CA5}" destId="{A8063850-2BD9-423C-89DE-37B345C9E7F4}" srcOrd="0" destOrd="0" presId="urn:microsoft.com/office/officeart/2005/8/layout/target1"/>
    <dgm:cxn modelId="{C737AECE-6D66-4D64-B260-3E5B9EE79AAE}" type="presOf" srcId="{196AE17C-B122-4851-A741-4F912B13DE1D}" destId="{356CE4BF-3B07-4D63-97EE-463710774CA0}" srcOrd="0" destOrd="0" presId="urn:microsoft.com/office/officeart/2005/8/layout/target1"/>
    <dgm:cxn modelId="{93FDE4BB-2C12-4367-AEE6-D5C037BF803C}" type="presOf" srcId="{043820DD-39C4-41DA-8C7B-CBBA3F71FE50}" destId="{E4F1BFB8-F20C-4E6A-BA06-1A9CB74CA745}" srcOrd="0" destOrd="0" presId="urn:microsoft.com/office/officeart/2005/8/layout/target1"/>
    <dgm:cxn modelId="{EA59237A-F572-4207-A4DD-04574D2013AA}" srcId="{196AE17C-B122-4851-A741-4F912B13DE1D}" destId="{F95CC114-8C9E-4EE7-A474-2E09B691FD25}" srcOrd="2" destOrd="0" parTransId="{CA5214BB-FF34-49B6-8D6A-86F9099232F5}" sibTransId="{ACAE2EE1-3944-43E5-A762-477892AC9485}"/>
    <dgm:cxn modelId="{E517C341-5673-4F4F-8998-93AE009BC286}" type="presOf" srcId="{3C311556-53BF-4389-9B02-E08A324A4F8B}" destId="{6EEF39AD-F29A-4897-A321-C018542F0851}" srcOrd="0" destOrd="0" presId="urn:microsoft.com/office/officeart/2005/8/layout/target1"/>
    <dgm:cxn modelId="{100B7B57-8294-49F6-8192-66F31BC4D61E}" type="presParOf" srcId="{356CE4BF-3B07-4D63-97EE-463710774CA0}" destId="{BA57DE2C-64B4-434F-9379-7CF24A289D0C}" srcOrd="0" destOrd="0" presId="urn:microsoft.com/office/officeart/2005/8/layout/target1"/>
    <dgm:cxn modelId="{9ACCE1FD-B5BB-400B-8204-7712CA24EBC3}" type="presParOf" srcId="{356CE4BF-3B07-4D63-97EE-463710774CA0}" destId="{A8063850-2BD9-423C-89DE-37B345C9E7F4}" srcOrd="1" destOrd="0" presId="urn:microsoft.com/office/officeart/2005/8/layout/target1"/>
    <dgm:cxn modelId="{94C91E58-2A2C-45E4-BB88-280FA59EAF30}" type="presParOf" srcId="{356CE4BF-3B07-4D63-97EE-463710774CA0}" destId="{3AC7362D-8512-4B7B-B580-89D43785EB23}" srcOrd="2" destOrd="0" presId="urn:microsoft.com/office/officeart/2005/8/layout/target1"/>
    <dgm:cxn modelId="{39B89A05-41C5-40E9-8035-EE5D8890034E}" type="presParOf" srcId="{356CE4BF-3B07-4D63-97EE-463710774CA0}" destId="{F8E4934F-C4D5-4B87-B330-D6EDA18EF07C}" srcOrd="3" destOrd="0" presId="urn:microsoft.com/office/officeart/2005/8/layout/target1"/>
    <dgm:cxn modelId="{DCD6DA63-6EDA-45AD-B102-3A5928697940}" type="presParOf" srcId="{356CE4BF-3B07-4D63-97EE-463710774CA0}" destId="{EBC0C38D-492B-4992-8FBD-6F99D8E185F1}" srcOrd="4" destOrd="0" presId="urn:microsoft.com/office/officeart/2005/8/layout/target1"/>
    <dgm:cxn modelId="{1C025556-30F5-4200-BD29-E49F209B51D1}" type="presParOf" srcId="{356CE4BF-3B07-4D63-97EE-463710774CA0}" destId="{9593305A-5443-4DB8-B25E-4698031F2B26}" srcOrd="5" destOrd="0" presId="urn:microsoft.com/office/officeart/2005/8/layout/target1"/>
    <dgm:cxn modelId="{EEBDB431-AF03-4299-92BF-813F4B06C66A}" type="presParOf" srcId="{356CE4BF-3B07-4D63-97EE-463710774CA0}" destId="{35A84181-B71F-4FBA-B3AC-86622DA212EF}" srcOrd="6" destOrd="0" presId="urn:microsoft.com/office/officeart/2005/8/layout/target1"/>
    <dgm:cxn modelId="{A2581F4B-98B1-4861-870C-7015D082B4EE}" type="presParOf" srcId="{356CE4BF-3B07-4D63-97EE-463710774CA0}" destId="{FA2FE622-F14C-4921-9E84-7B658CAFCBEB}" srcOrd="7" destOrd="0" presId="urn:microsoft.com/office/officeart/2005/8/layout/target1"/>
    <dgm:cxn modelId="{54C916D5-C998-4BBE-83A0-F1439965EF00}" type="presParOf" srcId="{356CE4BF-3B07-4D63-97EE-463710774CA0}" destId="{8B24D3DF-DF5F-40D9-A04F-A03F81832D06}" srcOrd="8" destOrd="0" presId="urn:microsoft.com/office/officeart/2005/8/layout/target1"/>
    <dgm:cxn modelId="{30C72E06-2FAF-4F6D-9384-EA72C9901095}" type="presParOf" srcId="{356CE4BF-3B07-4D63-97EE-463710774CA0}" destId="{1B04BA84-F043-4772-BB02-0CA4282DB330}" srcOrd="9" destOrd="0" presId="urn:microsoft.com/office/officeart/2005/8/layout/target1"/>
    <dgm:cxn modelId="{268D64F6-8E17-4583-9B2D-BDDE95E45199}" type="presParOf" srcId="{356CE4BF-3B07-4D63-97EE-463710774CA0}" destId="{7DB4E6E4-BFFD-454E-A620-79C5A89979DF}" srcOrd="10" destOrd="0" presId="urn:microsoft.com/office/officeart/2005/8/layout/target1"/>
    <dgm:cxn modelId="{8C32676D-B970-4E9F-8ED5-48D4F0ADCDCF}" type="presParOf" srcId="{356CE4BF-3B07-4D63-97EE-463710774CA0}" destId="{DC5B17E2-2925-4B42-991D-1C03E414A82E}" srcOrd="11" destOrd="0" presId="urn:microsoft.com/office/officeart/2005/8/layout/target1"/>
    <dgm:cxn modelId="{00505A4A-728F-4587-9DF3-45DB9A7B0FFB}" type="presParOf" srcId="{356CE4BF-3B07-4D63-97EE-463710774CA0}" destId="{D02ABDAE-74C6-42E1-A24B-5EB9D1FF5A6D}" srcOrd="12" destOrd="0" presId="urn:microsoft.com/office/officeart/2005/8/layout/target1"/>
    <dgm:cxn modelId="{2FA1590E-32B4-4BF7-B55D-269F214D5C76}" type="presParOf" srcId="{356CE4BF-3B07-4D63-97EE-463710774CA0}" destId="{E4F1BFB8-F20C-4E6A-BA06-1A9CB74CA745}" srcOrd="13" destOrd="0" presId="urn:microsoft.com/office/officeart/2005/8/layout/target1"/>
    <dgm:cxn modelId="{5331CA0A-3224-4375-89AE-4921481A9FB2}" type="presParOf" srcId="{356CE4BF-3B07-4D63-97EE-463710774CA0}" destId="{A6A5E1D6-0C64-4600-BAD1-A45815E1F9FD}" srcOrd="14" destOrd="0" presId="urn:microsoft.com/office/officeart/2005/8/layout/target1"/>
    <dgm:cxn modelId="{EBF89A2F-C8C1-4B90-AEE9-23133E8E41B2}" type="presParOf" srcId="{356CE4BF-3B07-4D63-97EE-463710774CA0}" destId="{AE321A18-94A9-490D-8471-55D44D6AEC45}" srcOrd="15" destOrd="0" presId="urn:microsoft.com/office/officeart/2005/8/layout/target1"/>
    <dgm:cxn modelId="{2FBB4540-2EF7-4FFF-BC93-76A225619FFD}" type="presParOf" srcId="{356CE4BF-3B07-4D63-97EE-463710774CA0}" destId="{EC5768B7-3089-4895-AA31-F5007CD4A52D}" srcOrd="16" destOrd="0" presId="urn:microsoft.com/office/officeart/2005/8/layout/target1"/>
    <dgm:cxn modelId="{13CB656B-B4BB-4E5C-BE17-13BC1092D1B8}" type="presParOf" srcId="{356CE4BF-3B07-4D63-97EE-463710774CA0}" destId="{6EEF39AD-F29A-4897-A321-C018542F0851}" srcOrd="17" destOrd="0" presId="urn:microsoft.com/office/officeart/2005/8/layout/target1"/>
    <dgm:cxn modelId="{560A993C-F559-4540-B088-D60D2D93D259}" type="presParOf" srcId="{356CE4BF-3B07-4D63-97EE-463710774CA0}" destId="{4B33E476-01A6-45FA-B8AE-FA3DEE5C279E}" srcOrd="18" destOrd="0" presId="urn:microsoft.com/office/officeart/2005/8/layout/target1"/>
    <dgm:cxn modelId="{25461693-6C59-4F56-9CA9-81647CE32198}" type="presParOf" srcId="{356CE4BF-3B07-4D63-97EE-463710774CA0}" destId="{642402FC-881B-427E-A4E8-A153ADDF4758}" srcOrd="19" destOrd="0" presId="urn:microsoft.com/office/officeart/2005/8/layout/targe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AE3343-0A16-4EFF-B0EC-90C2DEC7D2F1}" type="doc">
      <dgm:prSet loTypeId="urn:microsoft.com/office/officeart/2005/8/layout/radial1" loCatId="relationship" qsTypeId="urn:microsoft.com/office/officeart/2005/8/quickstyle/simple1" qsCatId="simple" csTypeId="urn:microsoft.com/office/officeart/2005/8/colors/accent1_2" csCatId="accent1"/>
      <dgm:spPr/>
    </dgm:pt>
    <dgm:pt modelId="{1C23BD1C-ADD5-43B3-9239-B6BB02C1341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altLang="sr-Latn-RS" b="1" i="0" u="none" strike="noStrike" cap="none" normalizeH="0" baseline="0" smtClean="0">
              <a:ln>
                <a:noFill/>
              </a:ln>
              <a:solidFill>
                <a:srgbClr val="000513"/>
              </a:solidFill>
              <a:effectLst/>
            </a:rPr>
            <a:t>ARIZ</a:t>
          </a:r>
          <a:endParaRPr kumimoji="0" lang="en-GB" altLang="sr-Latn-RS" b="1" i="0" u="none" strike="noStrike" cap="none" normalizeH="0" baseline="0" smtClean="0">
            <a:ln>
              <a:noFill/>
            </a:ln>
            <a:solidFill>
              <a:srgbClr val="000513"/>
            </a:solidFill>
            <a:effectLst/>
          </a:endParaRPr>
        </a:p>
      </dgm:t>
    </dgm:pt>
    <dgm:pt modelId="{021EFC61-2047-4283-882B-5FB5264DC494}" type="parTrans" cxnId="{289ED136-536C-4C2E-8AF6-6253EA5532D2}">
      <dgm:prSet/>
      <dgm:spPr/>
    </dgm:pt>
    <dgm:pt modelId="{4F8F96F7-1D41-4821-90B3-2757C6826727}" type="sibTrans" cxnId="{289ED136-536C-4C2E-8AF6-6253EA5532D2}">
      <dgm:prSet/>
      <dgm:spPr/>
    </dgm:pt>
    <dgm:pt modelId="{5000F5FB-D94C-42E7-9F1D-A73C37D4F22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altLang="sr-Latn-RS" b="1" i="0" u="none" strike="noStrike" cap="none" normalizeH="0" baseline="0" smtClean="0">
              <a:ln>
                <a:noFill/>
              </a:ln>
              <a:solidFill>
                <a:srgbClr val="000513"/>
              </a:solidFill>
              <a:effectLst/>
            </a:rPr>
            <a:t>Program</a:t>
          </a:r>
          <a:endParaRPr kumimoji="0" lang="en-GB" altLang="sr-Latn-RS" b="1" i="0" u="none" strike="noStrike" cap="none" normalizeH="0" baseline="0" smtClean="0">
            <a:ln>
              <a:noFill/>
            </a:ln>
            <a:solidFill>
              <a:srgbClr val="000513"/>
            </a:solidFill>
            <a:effectLst/>
          </a:endParaRPr>
        </a:p>
      </dgm:t>
    </dgm:pt>
    <dgm:pt modelId="{95F51B18-3089-4AA7-9BB0-EBF12A2FB6C3}" type="parTrans" cxnId="{071A5B6E-D2C0-4423-B3CE-AC4CD97C1CEC}">
      <dgm:prSet/>
      <dgm:spPr/>
      <dgm:t>
        <a:bodyPr/>
        <a:lstStyle/>
        <a:p>
          <a:endParaRPr lang="en-US"/>
        </a:p>
      </dgm:t>
    </dgm:pt>
    <dgm:pt modelId="{112461B4-8846-4D82-8DBE-1BE4443CFBDF}" type="sibTrans" cxnId="{071A5B6E-D2C0-4423-B3CE-AC4CD97C1CEC}">
      <dgm:prSet/>
      <dgm:spPr/>
    </dgm:pt>
    <dgm:pt modelId="{34DFE2A2-528B-463F-A97E-4F001C283D6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altLang="sr-Latn-RS" b="1" i="0" u="none" strike="noStrike" cap="none" normalizeH="0" baseline="0" smtClean="0">
              <a:ln>
                <a:noFill/>
              </a:ln>
              <a:solidFill>
                <a:srgbClr val="000513"/>
              </a:solidFill>
              <a:effectLst/>
            </a:rPr>
            <a:t>Metode</a:t>
          </a:r>
        </a:p>
        <a:p>
          <a:pPr marL="0" marR="0" lvl="0" indent="0" algn="ctr" defTabSz="914400" rtl="0" eaLnBrk="1" fontAlgn="base" latinLnBrk="0" hangingPunct="1">
            <a:lnSpc>
              <a:spcPct val="100000"/>
            </a:lnSpc>
            <a:spcBef>
              <a:spcPct val="0"/>
            </a:spcBef>
            <a:spcAft>
              <a:spcPct val="0"/>
            </a:spcAft>
            <a:buClrTx/>
            <a:buSzTx/>
            <a:buFontTx/>
            <a:buNone/>
            <a:tabLst/>
          </a:pPr>
          <a:r>
            <a:rPr kumimoji="0" lang="sr-Cyrl-CS" altLang="sr-Latn-RS" b="1" i="0" u="none" strike="noStrike" cap="none" normalizeH="0" baseline="0" smtClean="0">
              <a:ln>
                <a:noFill/>
              </a:ln>
              <a:solidFill>
                <a:srgbClr val="000513"/>
              </a:solidFill>
              <a:effectLst/>
            </a:rPr>
            <a:t>upravljanja</a:t>
          </a:r>
        </a:p>
        <a:p>
          <a:pPr marL="0" marR="0" lvl="0" indent="0" algn="ctr" defTabSz="914400" rtl="0" eaLnBrk="1" fontAlgn="base" latinLnBrk="0" hangingPunct="1">
            <a:lnSpc>
              <a:spcPct val="100000"/>
            </a:lnSpc>
            <a:spcBef>
              <a:spcPct val="0"/>
            </a:spcBef>
            <a:spcAft>
              <a:spcPct val="0"/>
            </a:spcAft>
            <a:buClrTx/>
            <a:buSzTx/>
            <a:buFontTx/>
            <a:buNone/>
            <a:tabLst/>
          </a:pPr>
          <a:r>
            <a:rPr kumimoji="0" lang="sr-Cyrl-CS" altLang="sr-Latn-RS" b="1" i="0" u="none" strike="noStrike" cap="none" normalizeH="0" baseline="0" smtClean="0">
              <a:ln>
                <a:noFill/>
              </a:ln>
              <a:solidFill>
                <a:srgbClr val="000513"/>
              </a:solidFill>
              <a:effectLst/>
            </a:rPr>
            <a:t>psihološ.</a:t>
          </a:r>
        </a:p>
        <a:p>
          <a:pPr marL="0" marR="0" lvl="0" indent="0" algn="ctr" defTabSz="914400" rtl="0" eaLnBrk="1" fontAlgn="base" latinLnBrk="0" hangingPunct="1">
            <a:lnSpc>
              <a:spcPct val="100000"/>
            </a:lnSpc>
            <a:spcBef>
              <a:spcPct val="0"/>
            </a:spcBef>
            <a:spcAft>
              <a:spcPct val="0"/>
            </a:spcAft>
            <a:buClrTx/>
            <a:buSzTx/>
            <a:buFontTx/>
            <a:buNone/>
            <a:tabLst/>
          </a:pPr>
          <a:r>
            <a:rPr kumimoji="0" lang="sr-Cyrl-CS" altLang="sr-Latn-RS" b="1" i="0" u="none" strike="noStrike" cap="none" normalizeH="0" baseline="0" smtClean="0">
              <a:ln>
                <a:noFill/>
              </a:ln>
              <a:solidFill>
                <a:srgbClr val="000513"/>
              </a:solidFill>
              <a:effectLst/>
            </a:rPr>
            <a:t>faktorima</a:t>
          </a:r>
          <a:endParaRPr kumimoji="0" lang="en-GB" altLang="sr-Latn-RS" b="1" i="0" u="none" strike="noStrike" cap="none" normalizeH="0" baseline="0" smtClean="0">
            <a:ln>
              <a:noFill/>
            </a:ln>
            <a:solidFill>
              <a:srgbClr val="000513"/>
            </a:solidFill>
            <a:effectLst/>
          </a:endParaRPr>
        </a:p>
      </dgm:t>
    </dgm:pt>
    <dgm:pt modelId="{6009408F-A6FF-4CA7-B048-0AC7B2D57BFC}" type="parTrans" cxnId="{41FB4F01-B25E-4130-B8B4-8C5502F36BDD}">
      <dgm:prSet/>
      <dgm:spPr/>
      <dgm:t>
        <a:bodyPr/>
        <a:lstStyle/>
        <a:p>
          <a:endParaRPr lang="en-US"/>
        </a:p>
      </dgm:t>
    </dgm:pt>
    <dgm:pt modelId="{2E03A50F-DB43-400B-990F-BF42D0B1F102}" type="sibTrans" cxnId="{41FB4F01-B25E-4130-B8B4-8C5502F36BDD}">
      <dgm:prSet/>
      <dgm:spPr/>
    </dgm:pt>
    <dgm:pt modelId="{397E59B3-7B17-4789-99FF-1650AF86548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altLang="sr-Latn-RS" b="1" i="0" u="none" strike="noStrike" cap="none" normalizeH="0" baseline="0" smtClean="0">
              <a:ln>
                <a:noFill/>
              </a:ln>
              <a:solidFill>
                <a:srgbClr val="000513"/>
              </a:solidFill>
              <a:effectLst/>
            </a:rPr>
            <a:t>Informac.</a:t>
          </a:r>
        </a:p>
        <a:p>
          <a:pPr marL="0" marR="0" lvl="0" indent="0" algn="ctr" defTabSz="914400" rtl="0" eaLnBrk="1" fontAlgn="base" latinLnBrk="0" hangingPunct="1">
            <a:lnSpc>
              <a:spcPct val="100000"/>
            </a:lnSpc>
            <a:spcBef>
              <a:spcPct val="0"/>
            </a:spcBef>
            <a:spcAft>
              <a:spcPct val="0"/>
            </a:spcAft>
            <a:buClrTx/>
            <a:buSzTx/>
            <a:buFontTx/>
            <a:buNone/>
            <a:tabLst/>
          </a:pPr>
          <a:r>
            <a:rPr kumimoji="0" lang="sr-Cyrl-CS" altLang="sr-Latn-RS" b="1" i="0" u="none" strike="noStrike" cap="none" normalizeH="0" baseline="0" smtClean="0">
              <a:ln>
                <a:noFill/>
              </a:ln>
              <a:solidFill>
                <a:srgbClr val="000513"/>
              </a:solidFill>
              <a:effectLst/>
            </a:rPr>
            <a:t>obezbeđenje</a:t>
          </a:r>
          <a:endParaRPr kumimoji="0" lang="en-GB" altLang="sr-Latn-RS" b="1" i="0" u="none" strike="noStrike" cap="none" normalizeH="0" baseline="0" smtClean="0">
            <a:ln>
              <a:noFill/>
            </a:ln>
            <a:solidFill>
              <a:srgbClr val="000513"/>
            </a:solidFill>
            <a:effectLst/>
          </a:endParaRPr>
        </a:p>
      </dgm:t>
    </dgm:pt>
    <dgm:pt modelId="{54A5F8C5-7C11-457C-A292-2CB21AD2EA0D}" type="parTrans" cxnId="{07C5A7A2-323C-4154-8C5F-613EE654A940}">
      <dgm:prSet/>
      <dgm:spPr/>
      <dgm:t>
        <a:bodyPr/>
        <a:lstStyle/>
        <a:p>
          <a:endParaRPr lang="en-US"/>
        </a:p>
      </dgm:t>
    </dgm:pt>
    <dgm:pt modelId="{C1675DBF-C9A8-49BB-BDB6-38562462BB41}" type="sibTrans" cxnId="{07C5A7A2-323C-4154-8C5F-613EE654A940}">
      <dgm:prSet/>
      <dgm:spPr/>
    </dgm:pt>
    <dgm:pt modelId="{1C267959-CC7B-40FE-8787-C7CB0791EF53}" type="pres">
      <dgm:prSet presAssocID="{0AAE3343-0A16-4EFF-B0EC-90C2DEC7D2F1}" presName="cycle" presStyleCnt="0">
        <dgm:presLayoutVars>
          <dgm:chMax val="1"/>
          <dgm:dir/>
          <dgm:animLvl val="ctr"/>
          <dgm:resizeHandles val="exact"/>
        </dgm:presLayoutVars>
      </dgm:prSet>
      <dgm:spPr/>
    </dgm:pt>
    <dgm:pt modelId="{8CCA3B22-2E7D-4337-89F3-5C5F282429DD}" type="pres">
      <dgm:prSet presAssocID="{1C23BD1C-ADD5-43B3-9239-B6BB02C13419}" presName="centerShape" presStyleLbl="node0" presStyleIdx="0" presStyleCnt="1"/>
      <dgm:spPr/>
      <dgm:t>
        <a:bodyPr/>
        <a:lstStyle/>
        <a:p>
          <a:endParaRPr lang="en-US"/>
        </a:p>
      </dgm:t>
    </dgm:pt>
    <dgm:pt modelId="{477CB966-E3DA-483B-9377-CFEEFB9988A4}" type="pres">
      <dgm:prSet presAssocID="{95F51B18-3089-4AA7-9BB0-EBF12A2FB6C3}" presName="Name9" presStyleLbl="parChTrans1D2" presStyleIdx="0" presStyleCnt="3"/>
      <dgm:spPr/>
      <dgm:t>
        <a:bodyPr/>
        <a:lstStyle/>
        <a:p>
          <a:endParaRPr lang="en-US"/>
        </a:p>
      </dgm:t>
    </dgm:pt>
    <dgm:pt modelId="{8E1163C9-C646-4797-BCBF-0C78845D32C1}" type="pres">
      <dgm:prSet presAssocID="{95F51B18-3089-4AA7-9BB0-EBF12A2FB6C3}" presName="connTx" presStyleLbl="parChTrans1D2" presStyleIdx="0" presStyleCnt="3"/>
      <dgm:spPr/>
      <dgm:t>
        <a:bodyPr/>
        <a:lstStyle/>
        <a:p>
          <a:endParaRPr lang="en-US"/>
        </a:p>
      </dgm:t>
    </dgm:pt>
    <dgm:pt modelId="{CEDB9A34-A392-4F81-B5DB-CF787FC3A622}" type="pres">
      <dgm:prSet presAssocID="{5000F5FB-D94C-42E7-9F1D-A73C37D4F227}" presName="node" presStyleLbl="node1" presStyleIdx="0" presStyleCnt="3">
        <dgm:presLayoutVars>
          <dgm:bulletEnabled val="1"/>
        </dgm:presLayoutVars>
      </dgm:prSet>
      <dgm:spPr/>
      <dgm:t>
        <a:bodyPr/>
        <a:lstStyle/>
        <a:p>
          <a:endParaRPr lang="en-US"/>
        </a:p>
      </dgm:t>
    </dgm:pt>
    <dgm:pt modelId="{6B07F868-58E6-420E-BAC7-63B83CFD03DF}" type="pres">
      <dgm:prSet presAssocID="{6009408F-A6FF-4CA7-B048-0AC7B2D57BFC}" presName="Name9" presStyleLbl="parChTrans1D2" presStyleIdx="1" presStyleCnt="3"/>
      <dgm:spPr/>
      <dgm:t>
        <a:bodyPr/>
        <a:lstStyle/>
        <a:p>
          <a:endParaRPr lang="en-US"/>
        </a:p>
      </dgm:t>
    </dgm:pt>
    <dgm:pt modelId="{C93BA368-6DBF-42A8-976B-582B7D441296}" type="pres">
      <dgm:prSet presAssocID="{6009408F-A6FF-4CA7-B048-0AC7B2D57BFC}" presName="connTx" presStyleLbl="parChTrans1D2" presStyleIdx="1" presStyleCnt="3"/>
      <dgm:spPr/>
      <dgm:t>
        <a:bodyPr/>
        <a:lstStyle/>
        <a:p>
          <a:endParaRPr lang="en-US"/>
        </a:p>
      </dgm:t>
    </dgm:pt>
    <dgm:pt modelId="{1A33961C-F8F8-4880-AABB-E1767E8FCD44}" type="pres">
      <dgm:prSet presAssocID="{34DFE2A2-528B-463F-A97E-4F001C283D65}" presName="node" presStyleLbl="node1" presStyleIdx="1" presStyleCnt="3">
        <dgm:presLayoutVars>
          <dgm:bulletEnabled val="1"/>
        </dgm:presLayoutVars>
      </dgm:prSet>
      <dgm:spPr/>
      <dgm:t>
        <a:bodyPr/>
        <a:lstStyle/>
        <a:p>
          <a:endParaRPr lang="en-US"/>
        </a:p>
      </dgm:t>
    </dgm:pt>
    <dgm:pt modelId="{50B162CD-5296-46FD-8317-59FD8E50C91A}" type="pres">
      <dgm:prSet presAssocID="{54A5F8C5-7C11-457C-A292-2CB21AD2EA0D}" presName="Name9" presStyleLbl="parChTrans1D2" presStyleIdx="2" presStyleCnt="3"/>
      <dgm:spPr/>
      <dgm:t>
        <a:bodyPr/>
        <a:lstStyle/>
        <a:p>
          <a:endParaRPr lang="en-US"/>
        </a:p>
      </dgm:t>
    </dgm:pt>
    <dgm:pt modelId="{8567F514-5383-4699-B4F3-237F895CF7B0}" type="pres">
      <dgm:prSet presAssocID="{54A5F8C5-7C11-457C-A292-2CB21AD2EA0D}" presName="connTx" presStyleLbl="parChTrans1D2" presStyleIdx="2" presStyleCnt="3"/>
      <dgm:spPr/>
      <dgm:t>
        <a:bodyPr/>
        <a:lstStyle/>
        <a:p>
          <a:endParaRPr lang="en-US"/>
        </a:p>
      </dgm:t>
    </dgm:pt>
    <dgm:pt modelId="{8B20D392-6933-4E26-980E-6FBFA6BAE59D}" type="pres">
      <dgm:prSet presAssocID="{397E59B3-7B17-4789-99FF-1650AF86548F}" presName="node" presStyleLbl="node1" presStyleIdx="2" presStyleCnt="3">
        <dgm:presLayoutVars>
          <dgm:bulletEnabled val="1"/>
        </dgm:presLayoutVars>
      </dgm:prSet>
      <dgm:spPr/>
      <dgm:t>
        <a:bodyPr/>
        <a:lstStyle/>
        <a:p>
          <a:endParaRPr lang="en-US"/>
        </a:p>
      </dgm:t>
    </dgm:pt>
  </dgm:ptLst>
  <dgm:cxnLst>
    <dgm:cxn modelId="{07C5A7A2-323C-4154-8C5F-613EE654A940}" srcId="{1C23BD1C-ADD5-43B3-9239-B6BB02C13419}" destId="{397E59B3-7B17-4789-99FF-1650AF86548F}" srcOrd="2" destOrd="0" parTransId="{54A5F8C5-7C11-457C-A292-2CB21AD2EA0D}" sibTransId="{C1675DBF-C9A8-49BB-BDB6-38562462BB41}"/>
    <dgm:cxn modelId="{7C1B1E04-6685-4B03-BBE2-967994B58D5E}" type="presOf" srcId="{6009408F-A6FF-4CA7-B048-0AC7B2D57BFC}" destId="{6B07F868-58E6-420E-BAC7-63B83CFD03DF}" srcOrd="0" destOrd="0" presId="urn:microsoft.com/office/officeart/2005/8/layout/radial1"/>
    <dgm:cxn modelId="{939670CE-B8FB-4E94-853D-B4AD3ADE51EA}" type="presOf" srcId="{54A5F8C5-7C11-457C-A292-2CB21AD2EA0D}" destId="{8567F514-5383-4699-B4F3-237F895CF7B0}" srcOrd="1" destOrd="0" presId="urn:microsoft.com/office/officeart/2005/8/layout/radial1"/>
    <dgm:cxn modelId="{7AC55E2A-D2B0-434A-BA7A-AE1A8250CDD1}" type="presOf" srcId="{95F51B18-3089-4AA7-9BB0-EBF12A2FB6C3}" destId="{477CB966-E3DA-483B-9377-CFEEFB9988A4}" srcOrd="0" destOrd="0" presId="urn:microsoft.com/office/officeart/2005/8/layout/radial1"/>
    <dgm:cxn modelId="{C74686AB-ECE6-40C0-9614-B4309D11C903}" type="presOf" srcId="{0AAE3343-0A16-4EFF-B0EC-90C2DEC7D2F1}" destId="{1C267959-CC7B-40FE-8787-C7CB0791EF53}" srcOrd="0" destOrd="0" presId="urn:microsoft.com/office/officeart/2005/8/layout/radial1"/>
    <dgm:cxn modelId="{FB7D27B1-30AA-443E-8D77-C559274CAC39}" type="presOf" srcId="{34DFE2A2-528B-463F-A97E-4F001C283D65}" destId="{1A33961C-F8F8-4880-AABB-E1767E8FCD44}" srcOrd="0" destOrd="0" presId="urn:microsoft.com/office/officeart/2005/8/layout/radial1"/>
    <dgm:cxn modelId="{AC3C90BE-DA99-4766-82F3-8A0562FCF3EB}" type="presOf" srcId="{5000F5FB-D94C-42E7-9F1D-A73C37D4F227}" destId="{CEDB9A34-A392-4F81-B5DB-CF787FC3A622}" srcOrd="0" destOrd="0" presId="urn:microsoft.com/office/officeart/2005/8/layout/radial1"/>
    <dgm:cxn modelId="{DCA285E6-DC31-4D07-99D1-0D64E140773D}" type="presOf" srcId="{54A5F8C5-7C11-457C-A292-2CB21AD2EA0D}" destId="{50B162CD-5296-46FD-8317-59FD8E50C91A}" srcOrd="0" destOrd="0" presId="urn:microsoft.com/office/officeart/2005/8/layout/radial1"/>
    <dgm:cxn modelId="{B82C2865-E832-4ECD-ADE3-E883D915867D}" type="presOf" srcId="{1C23BD1C-ADD5-43B3-9239-B6BB02C13419}" destId="{8CCA3B22-2E7D-4337-89F3-5C5F282429DD}" srcOrd="0" destOrd="0" presId="urn:microsoft.com/office/officeart/2005/8/layout/radial1"/>
    <dgm:cxn modelId="{071A5B6E-D2C0-4423-B3CE-AC4CD97C1CEC}" srcId="{1C23BD1C-ADD5-43B3-9239-B6BB02C13419}" destId="{5000F5FB-D94C-42E7-9F1D-A73C37D4F227}" srcOrd="0" destOrd="0" parTransId="{95F51B18-3089-4AA7-9BB0-EBF12A2FB6C3}" sibTransId="{112461B4-8846-4D82-8DBE-1BE4443CFBDF}"/>
    <dgm:cxn modelId="{41FB4F01-B25E-4130-B8B4-8C5502F36BDD}" srcId="{1C23BD1C-ADD5-43B3-9239-B6BB02C13419}" destId="{34DFE2A2-528B-463F-A97E-4F001C283D65}" srcOrd="1" destOrd="0" parTransId="{6009408F-A6FF-4CA7-B048-0AC7B2D57BFC}" sibTransId="{2E03A50F-DB43-400B-990F-BF42D0B1F102}"/>
    <dgm:cxn modelId="{A93513B0-CE9D-4260-B89D-1AD80BA7D5CF}" type="presOf" srcId="{6009408F-A6FF-4CA7-B048-0AC7B2D57BFC}" destId="{C93BA368-6DBF-42A8-976B-582B7D441296}" srcOrd="1" destOrd="0" presId="urn:microsoft.com/office/officeart/2005/8/layout/radial1"/>
    <dgm:cxn modelId="{289ED136-536C-4C2E-8AF6-6253EA5532D2}" srcId="{0AAE3343-0A16-4EFF-B0EC-90C2DEC7D2F1}" destId="{1C23BD1C-ADD5-43B3-9239-B6BB02C13419}" srcOrd="0" destOrd="0" parTransId="{021EFC61-2047-4283-882B-5FB5264DC494}" sibTransId="{4F8F96F7-1D41-4821-90B3-2757C6826727}"/>
    <dgm:cxn modelId="{DC0C1CAB-0440-428D-935D-0D22FB0462AE}" type="presOf" srcId="{397E59B3-7B17-4789-99FF-1650AF86548F}" destId="{8B20D392-6933-4E26-980E-6FBFA6BAE59D}" srcOrd="0" destOrd="0" presId="urn:microsoft.com/office/officeart/2005/8/layout/radial1"/>
    <dgm:cxn modelId="{D495D035-6176-45FF-BD76-A456C26A0AA9}" type="presOf" srcId="{95F51B18-3089-4AA7-9BB0-EBF12A2FB6C3}" destId="{8E1163C9-C646-4797-BCBF-0C78845D32C1}" srcOrd="1" destOrd="0" presId="urn:microsoft.com/office/officeart/2005/8/layout/radial1"/>
    <dgm:cxn modelId="{F92667CD-F3DA-48F0-9101-74C31213A136}" type="presParOf" srcId="{1C267959-CC7B-40FE-8787-C7CB0791EF53}" destId="{8CCA3B22-2E7D-4337-89F3-5C5F282429DD}" srcOrd="0" destOrd="0" presId="urn:microsoft.com/office/officeart/2005/8/layout/radial1"/>
    <dgm:cxn modelId="{9F244CF0-32BF-490E-8321-07A07DC18277}" type="presParOf" srcId="{1C267959-CC7B-40FE-8787-C7CB0791EF53}" destId="{477CB966-E3DA-483B-9377-CFEEFB9988A4}" srcOrd="1" destOrd="0" presId="urn:microsoft.com/office/officeart/2005/8/layout/radial1"/>
    <dgm:cxn modelId="{53E89204-4CB9-484B-863C-A5AEC9D56789}" type="presParOf" srcId="{477CB966-E3DA-483B-9377-CFEEFB9988A4}" destId="{8E1163C9-C646-4797-BCBF-0C78845D32C1}" srcOrd="0" destOrd="0" presId="urn:microsoft.com/office/officeart/2005/8/layout/radial1"/>
    <dgm:cxn modelId="{3F3A4FAB-6E22-4729-9477-37FF167B397C}" type="presParOf" srcId="{1C267959-CC7B-40FE-8787-C7CB0791EF53}" destId="{CEDB9A34-A392-4F81-B5DB-CF787FC3A622}" srcOrd="2" destOrd="0" presId="urn:microsoft.com/office/officeart/2005/8/layout/radial1"/>
    <dgm:cxn modelId="{5CE3D40F-3C56-4A35-84D9-8F6BE6209CBD}" type="presParOf" srcId="{1C267959-CC7B-40FE-8787-C7CB0791EF53}" destId="{6B07F868-58E6-420E-BAC7-63B83CFD03DF}" srcOrd="3" destOrd="0" presId="urn:microsoft.com/office/officeart/2005/8/layout/radial1"/>
    <dgm:cxn modelId="{22F02EEA-0A81-4196-9511-25988392A9B7}" type="presParOf" srcId="{6B07F868-58E6-420E-BAC7-63B83CFD03DF}" destId="{C93BA368-6DBF-42A8-976B-582B7D441296}" srcOrd="0" destOrd="0" presId="urn:microsoft.com/office/officeart/2005/8/layout/radial1"/>
    <dgm:cxn modelId="{BFE94E35-5124-452F-9E16-3A00969A3CF7}" type="presParOf" srcId="{1C267959-CC7B-40FE-8787-C7CB0791EF53}" destId="{1A33961C-F8F8-4880-AABB-E1767E8FCD44}" srcOrd="4" destOrd="0" presId="urn:microsoft.com/office/officeart/2005/8/layout/radial1"/>
    <dgm:cxn modelId="{DE23B3D9-5D06-4224-9455-3652EC29D037}" type="presParOf" srcId="{1C267959-CC7B-40FE-8787-C7CB0791EF53}" destId="{50B162CD-5296-46FD-8317-59FD8E50C91A}" srcOrd="5" destOrd="0" presId="urn:microsoft.com/office/officeart/2005/8/layout/radial1"/>
    <dgm:cxn modelId="{4621FC8F-54A4-4285-BDE6-D2AB60E8819B}" type="presParOf" srcId="{50B162CD-5296-46FD-8317-59FD8E50C91A}" destId="{8567F514-5383-4699-B4F3-237F895CF7B0}" srcOrd="0" destOrd="0" presId="urn:microsoft.com/office/officeart/2005/8/layout/radial1"/>
    <dgm:cxn modelId="{FC52652F-72D4-4BC9-BE9B-3EF4716C36CD}" type="presParOf" srcId="{1C267959-CC7B-40FE-8787-C7CB0791EF53}" destId="{8B20D392-6933-4E26-980E-6FBFA6BAE59D}"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176D74-3BA6-4B9F-8FC8-A9D6831EC72A}" type="doc">
      <dgm:prSet loTypeId="urn:microsoft.com/office/officeart/2005/8/layout/radial1" loCatId="relationship" qsTypeId="urn:microsoft.com/office/officeart/2005/8/quickstyle/simple1" qsCatId="simple" csTypeId="urn:microsoft.com/office/officeart/2005/8/colors/accent1_2" csCatId="accent1" phldr="1"/>
      <dgm:spPr/>
    </dgm:pt>
    <dgm:pt modelId="{3E4305B9-2F92-48C7-AED7-FEFB8411B7E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altLang="sr-Latn-RS" b="1" i="0" u="none" strike="noStrike" cap="none" normalizeH="0" baseline="0" smtClean="0">
              <a:ln>
                <a:noFill/>
              </a:ln>
              <a:solidFill>
                <a:srgbClr val="000513"/>
              </a:solidFill>
              <a:effectLst/>
            </a:rPr>
            <a:t>TRIZ</a:t>
          </a:r>
        </a:p>
      </dgm:t>
    </dgm:pt>
    <dgm:pt modelId="{CD6C6B3A-D20E-4B65-B627-61BB8CED0035}" type="parTrans" cxnId="{C4AF2F6D-A20A-48B8-B59E-4CDD821A5AF1}">
      <dgm:prSet/>
      <dgm:spPr/>
      <dgm:t>
        <a:bodyPr/>
        <a:lstStyle/>
        <a:p>
          <a:endParaRPr lang="en-US"/>
        </a:p>
      </dgm:t>
    </dgm:pt>
    <dgm:pt modelId="{22A3D56B-3D26-4D89-9D29-76D0EBD4E61B}" type="sibTrans" cxnId="{C4AF2F6D-A20A-48B8-B59E-4CDD821A5AF1}">
      <dgm:prSet/>
      <dgm:spPr/>
      <dgm:t>
        <a:bodyPr/>
        <a:lstStyle/>
        <a:p>
          <a:endParaRPr lang="en-US"/>
        </a:p>
      </dgm:t>
    </dgm:pt>
    <dgm:pt modelId="{2FA94689-212F-4C4D-B5BD-DFCB998AAF3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altLang="sr-Latn-RS" b="1" i="0" u="none" strike="noStrike" cap="none" normalizeH="0" baseline="0" dirty="0" smtClean="0">
              <a:ln>
                <a:noFill/>
              </a:ln>
              <a:solidFill>
                <a:srgbClr val="000513"/>
              </a:solidFill>
              <a:effectLst/>
            </a:rPr>
            <a:t>1. </a:t>
          </a:r>
          <a:r>
            <a:rPr kumimoji="0" lang="sr-Latn-CS" altLang="sr-Latn-RS" b="1" i="0" u="none" strike="noStrike" cap="none" normalizeH="0" baseline="0" dirty="0" smtClean="0">
              <a:ln>
                <a:noFill/>
              </a:ln>
              <a:solidFill>
                <a:srgbClr val="000513"/>
              </a:solidFill>
              <a:effectLst/>
            </a:rPr>
            <a:t>Zakoni</a:t>
          </a:r>
        </a:p>
        <a:p>
          <a:pPr marL="0" marR="0" lvl="0" indent="0" algn="ctr" defTabSz="914400" rtl="0" eaLnBrk="1" fontAlgn="base" latinLnBrk="0" hangingPunct="1">
            <a:lnSpc>
              <a:spcPct val="100000"/>
            </a:lnSpc>
            <a:spcBef>
              <a:spcPct val="0"/>
            </a:spcBef>
            <a:spcAft>
              <a:spcPct val="0"/>
            </a:spcAft>
            <a:buClrTx/>
            <a:buSzTx/>
            <a:buFontTx/>
            <a:buNone/>
            <a:tabLst/>
          </a:pPr>
          <a:r>
            <a:rPr kumimoji="0" lang="sr-Latn-CS" altLang="sr-Latn-RS" b="1" i="0" u="none" strike="noStrike" cap="none" normalizeH="0" baseline="0" dirty="0" smtClean="0">
              <a:ln>
                <a:noFill/>
              </a:ln>
              <a:solidFill>
                <a:srgbClr val="000513"/>
              </a:solidFill>
              <a:effectLst/>
            </a:rPr>
            <a:t>razvoja</a:t>
          </a:r>
        </a:p>
        <a:p>
          <a:pPr marL="0" marR="0" lvl="0" indent="0" algn="ctr" defTabSz="914400" rtl="0" eaLnBrk="1" fontAlgn="base" latinLnBrk="0" hangingPunct="1">
            <a:lnSpc>
              <a:spcPct val="100000"/>
            </a:lnSpc>
            <a:spcBef>
              <a:spcPct val="0"/>
            </a:spcBef>
            <a:spcAft>
              <a:spcPct val="0"/>
            </a:spcAft>
            <a:buClrTx/>
            <a:buSzTx/>
            <a:buFontTx/>
            <a:buNone/>
            <a:tabLst/>
          </a:pPr>
          <a:r>
            <a:rPr kumimoji="0" lang="sr-Latn-CS" altLang="sr-Latn-RS" b="1" i="0" u="none" strike="noStrike" cap="none" normalizeH="0" baseline="0" dirty="0" smtClean="0">
              <a:ln>
                <a:noFill/>
              </a:ln>
              <a:solidFill>
                <a:srgbClr val="000513"/>
              </a:solidFill>
              <a:effectLst/>
            </a:rPr>
            <a:t>TS, ES, BS</a:t>
          </a:r>
        </a:p>
      </dgm:t>
    </dgm:pt>
    <dgm:pt modelId="{75CC362B-A93C-471F-A215-CB795162EAAD}" type="parTrans" cxnId="{B8E1A028-8FD9-4FA3-B649-F6F89D6F7274}">
      <dgm:prSet/>
      <dgm:spPr/>
      <dgm:t>
        <a:bodyPr/>
        <a:lstStyle/>
        <a:p>
          <a:endParaRPr lang="en-US"/>
        </a:p>
      </dgm:t>
    </dgm:pt>
    <dgm:pt modelId="{22900677-1A57-4A9A-9B8A-F3B18ADD11AD}" type="sibTrans" cxnId="{B8E1A028-8FD9-4FA3-B649-F6F89D6F7274}">
      <dgm:prSet/>
      <dgm:spPr/>
      <dgm:t>
        <a:bodyPr/>
        <a:lstStyle/>
        <a:p>
          <a:endParaRPr lang="en-US"/>
        </a:p>
      </dgm:t>
    </dgm:pt>
    <dgm:pt modelId="{10BB5B01-E59A-469F-A25E-6291E9D3176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altLang="sr-Latn-RS" b="1" i="0" u="none" strike="noStrike" cap="none" normalizeH="0" baseline="0" smtClean="0">
              <a:ln>
                <a:noFill/>
              </a:ln>
              <a:solidFill>
                <a:srgbClr val="000513"/>
              </a:solidFill>
              <a:effectLst/>
            </a:rPr>
            <a:t>5. </a:t>
          </a:r>
          <a:r>
            <a:rPr kumimoji="0" lang="sr-Latn-CS" altLang="sr-Latn-RS" b="1" i="0" u="none" strike="noStrike" cap="none" normalizeH="0" baseline="0" smtClean="0">
              <a:ln>
                <a:noFill/>
              </a:ln>
              <a:solidFill>
                <a:srgbClr val="000513"/>
              </a:solidFill>
              <a:effectLst/>
            </a:rPr>
            <a:t>Metode</a:t>
          </a:r>
        </a:p>
        <a:p>
          <a:pPr marL="0" marR="0" lvl="0" indent="0" algn="ctr" defTabSz="914400" rtl="0" eaLnBrk="1" fontAlgn="base" latinLnBrk="0" hangingPunct="1">
            <a:lnSpc>
              <a:spcPct val="100000"/>
            </a:lnSpc>
            <a:spcBef>
              <a:spcPct val="0"/>
            </a:spcBef>
            <a:spcAft>
              <a:spcPct val="0"/>
            </a:spcAft>
            <a:buClrTx/>
            <a:buSzTx/>
            <a:buFontTx/>
            <a:buNone/>
            <a:tabLst/>
          </a:pPr>
          <a:r>
            <a:rPr kumimoji="0" lang="sr-Latn-CS" altLang="sr-Latn-RS" b="1" i="0" u="none" strike="noStrike" cap="none" normalizeH="0" baseline="0" smtClean="0">
              <a:ln>
                <a:noFill/>
              </a:ln>
              <a:solidFill>
                <a:srgbClr val="000513"/>
              </a:solidFill>
              <a:effectLst/>
            </a:rPr>
            <a:t>razvoja</a:t>
          </a:r>
        </a:p>
        <a:p>
          <a:pPr marL="0" marR="0" lvl="0" indent="0" algn="ctr" defTabSz="914400" rtl="0" eaLnBrk="1" fontAlgn="base" latinLnBrk="0" hangingPunct="1">
            <a:lnSpc>
              <a:spcPct val="100000"/>
            </a:lnSpc>
            <a:spcBef>
              <a:spcPct val="0"/>
            </a:spcBef>
            <a:spcAft>
              <a:spcPct val="0"/>
            </a:spcAft>
            <a:buClrTx/>
            <a:buSzTx/>
            <a:buFontTx/>
            <a:buNone/>
            <a:tabLst/>
          </a:pPr>
          <a:r>
            <a:rPr kumimoji="0" lang="sr-Latn-CS" altLang="sr-Latn-RS" b="1" i="0" u="none" strike="noStrike" cap="none" normalizeH="0" baseline="0" smtClean="0">
              <a:ln>
                <a:noFill/>
              </a:ln>
              <a:solidFill>
                <a:srgbClr val="000513"/>
              </a:solidFill>
              <a:effectLst/>
            </a:rPr>
            <a:t>kreativne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sr-Latn-CS" altLang="sr-Latn-RS" b="1" i="0" u="none" strike="noStrike" cap="none" normalizeH="0" baseline="0" smtClean="0">
              <a:ln>
                <a:noFill/>
              </a:ln>
              <a:solidFill>
                <a:srgbClr val="000513"/>
              </a:solidFill>
              <a:effectLst/>
            </a:rPr>
            <a:t>imaginacije</a:t>
          </a:r>
        </a:p>
      </dgm:t>
    </dgm:pt>
    <dgm:pt modelId="{8F7F0271-A418-4223-B456-0849ECBDBEEB}" type="parTrans" cxnId="{43B5E559-A89B-4317-9376-45C1B680FC46}">
      <dgm:prSet/>
      <dgm:spPr/>
      <dgm:t>
        <a:bodyPr/>
        <a:lstStyle/>
        <a:p>
          <a:endParaRPr lang="en-US"/>
        </a:p>
      </dgm:t>
    </dgm:pt>
    <dgm:pt modelId="{463C3819-6E2B-4D56-A324-DECC98252D3D}" type="sibTrans" cxnId="{43B5E559-A89B-4317-9376-45C1B680FC46}">
      <dgm:prSet/>
      <dgm:spPr/>
      <dgm:t>
        <a:bodyPr/>
        <a:lstStyle/>
        <a:p>
          <a:endParaRPr lang="en-US"/>
        </a:p>
      </dgm:t>
    </dgm:pt>
    <dgm:pt modelId="{9D142E61-9510-4F4D-B81B-25CBECF89CA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altLang="sr-Latn-RS" b="1" i="0" u="none" strike="noStrike" cap="none" normalizeH="0" baseline="0" dirty="0" smtClean="0">
              <a:ln>
                <a:noFill/>
              </a:ln>
              <a:solidFill>
                <a:srgbClr val="000513"/>
              </a:solidFill>
              <a:effectLst/>
            </a:rPr>
            <a:t>4</a:t>
          </a:r>
          <a:r>
            <a:rPr kumimoji="0" lang="sr-Latn-CS" altLang="sr-Latn-RS" b="1" i="0" u="none" strike="noStrike" cap="none" normalizeH="0" baseline="0" dirty="0" smtClean="0">
              <a:ln>
                <a:noFill/>
              </a:ln>
              <a:solidFill>
                <a:srgbClr val="000513"/>
              </a:solidFill>
              <a:effectLst/>
            </a:rPr>
            <a:t>. A R I Z</a:t>
          </a:r>
        </a:p>
      </dgm:t>
    </dgm:pt>
    <dgm:pt modelId="{E8B8D8E7-404D-4447-B8B7-B003E6E8FF49}" type="parTrans" cxnId="{FE121758-7867-4B7B-9C83-1C7756080AA1}">
      <dgm:prSet/>
      <dgm:spPr/>
      <dgm:t>
        <a:bodyPr/>
        <a:lstStyle/>
        <a:p>
          <a:endParaRPr lang="en-US"/>
        </a:p>
      </dgm:t>
    </dgm:pt>
    <dgm:pt modelId="{20991480-C378-4F59-8537-D1CBF3BE854E}" type="sibTrans" cxnId="{FE121758-7867-4B7B-9C83-1C7756080AA1}">
      <dgm:prSet/>
      <dgm:spPr/>
      <dgm:t>
        <a:bodyPr/>
        <a:lstStyle/>
        <a:p>
          <a:endParaRPr lang="en-US"/>
        </a:p>
      </dgm:t>
    </dgm:pt>
    <dgm:pt modelId="{FE7CEADD-C5C8-4434-91A2-24E79434E25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altLang="sr-Latn-RS" b="1" i="0" u="none" strike="noStrike" cap="none" normalizeH="0" baseline="0" dirty="0" smtClean="0">
              <a:ln>
                <a:noFill/>
              </a:ln>
              <a:solidFill>
                <a:srgbClr val="000513"/>
              </a:solidFill>
              <a:effectLst/>
            </a:rPr>
            <a:t>3. </a:t>
          </a:r>
          <a:r>
            <a:rPr kumimoji="0" lang="sr-Latn-CS" altLang="sr-Latn-RS" b="1" i="0" u="none" strike="noStrike" cap="none" normalizeH="0" baseline="0" dirty="0" smtClean="0">
              <a:ln>
                <a:noFill/>
              </a:ln>
              <a:solidFill>
                <a:srgbClr val="000513"/>
              </a:solidFill>
              <a:effectLst/>
            </a:rPr>
            <a:t>Supoljna</a:t>
          </a:r>
        </a:p>
        <a:p>
          <a:pPr marL="0" marR="0" lvl="0" indent="0" algn="ctr" defTabSz="914400" rtl="0" eaLnBrk="1" fontAlgn="base" latinLnBrk="0" hangingPunct="1">
            <a:lnSpc>
              <a:spcPct val="100000"/>
            </a:lnSpc>
            <a:spcBef>
              <a:spcPct val="0"/>
            </a:spcBef>
            <a:spcAft>
              <a:spcPct val="0"/>
            </a:spcAft>
            <a:buClrTx/>
            <a:buSzTx/>
            <a:buFontTx/>
            <a:buNone/>
            <a:tabLst/>
          </a:pPr>
          <a:r>
            <a:rPr kumimoji="0" lang="sr-Latn-CS" altLang="sr-Latn-RS" b="1" i="0" u="none" strike="noStrike" cap="none" normalizeH="0" baseline="0" dirty="0" smtClean="0">
              <a:ln>
                <a:noFill/>
              </a:ln>
              <a:solidFill>
                <a:srgbClr val="000513"/>
              </a:solidFill>
              <a:effectLst/>
            </a:rPr>
            <a:t>аnaliza</a:t>
          </a:r>
        </a:p>
        <a:p>
          <a:pPr marL="0" marR="0" lvl="0" indent="0" algn="ctr" defTabSz="914400" rtl="0" eaLnBrk="1" fontAlgn="base" latinLnBrk="0" hangingPunct="1">
            <a:lnSpc>
              <a:spcPct val="100000"/>
            </a:lnSpc>
            <a:spcBef>
              <a:spcPct val="0"/>
            </a:spcBef>
            <a:spcAft>
              <a:spcPct val="0"/>
            </a:spcAft>
            <a:buClrTx/>
            <a:buSzTx/>
            <a:buFontTx/>
            <a:buNone/>
            <a:tabLst/>
          </a:pPr>
          <a:r>
            <a:rPr kumimoji="0" lang="sr-Latn-CS" altLang="sr-Latn-RS" b="1" i="0" u="none" strike="noStrike" cap="none" normalizeH="0" baseline="0" dirty="0" smtClean="0">
              <a:ln>
                <a:noFill/>
              </a:ln>
              <a:solidFill>
                <a:srgbClr val="000513"/>
              </a:solidFill>
              <a:effectLst/>
            </a:rPr>
            <a:t>TS, ES, BS</a:t>
          </a:r>
        </a:p>
      </dgm:t>
    </dgm:pt>
    <dgm:pt modelId="{73041237-287B-4098-B0F0-25935FB2E80A}" type="parTrans" cxnId="{38496E07-B2B1-4283-9113-2C6F149B3DC3}">
      <dgm:prSet/>
      <dgm:spPr/>
      <dgm:t>
        <a:bodyPr/>
        <a:lstStyle/>
        <a:p>
          <a:endParaRPr lang="en-US"/>
        </a:p>
      </dgm:t>
    </dgm:pt>
    <dgm:pt modelId="{20C684DD-8AFB-4228-8E77-40A6D0BDAECE}" type="sibTrans" cxnId="{38496E07-B2B1-4283-9113-2C6F149B3DC3}">
      <dgm:prSet/>
      <dgm:spPr/>
      <dgm:t>
        <a:bodyPr/>
        <a:lstStyle/>
        <a:p>
          <a:endParaRPr lang="en-US"/>
        </a:p>
      </dgm:t>
    </dgm:pt>
    <dgm:pt modelId="{844D0464-6ACD-47DA-92C9-F36233068D0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altLang="sr-Latn-RS" b="1" i="0" u="none" strike="noStrike" cap="none" normalizeH="0" baseline="0" smtClean="0">
              <a:ln>
                <a:noFill/>
              </a:ln>
              <a:solidFill>
                <a:srgbClr val="000513"/>
              </a:solidFill>
              <a:effectLst/>
            </a:rPr>
            <a:t>2. </a:t>
          </a:r>
          <a:r>
            <a:rPr kumimoji="0" lang="sr-Latn-CS" altLang="sr-Latn-RS" b="1" i="0" u="none" strike="noStrike" cap="none" normalizeH="0" baseline="0" smtClean="0">
              <a:ln>
                <a:noFill/>
              </a:ln>
              <a:solidFill>
                <a:srgbClr val="000513"/>
              </a:solidFill>
              <a:effectLst/>
            </a:rPr>
            <a:t>Informac.</a:t>
          </a:r>
        </a:p>
        <a:p>
          <a:pPr marL="0" marR="0" lvl="0" indent="0" algn="ctr" defTabSz="914400" rtl="0" eaLnBrk="1" fontAlgn="base" latinLnBrk="0" hangingPunct="1">
            <a:lnSpc>
              <a:spcPct val="100000"/>
            </a:lnSpc>
            <a:spcBef>
              <a:spcPct val="0"/>
            </a:spcBef>
            <a:spcAft>
              <a:spcPct val="0"/>
            </a:spcAft>
            <a:buClrTx/>
            <a:buSzTx/>
            <a:buFontTx/>
            <a:buNone/>
            <a:tabLst/>
          </a:pPr>
          <a:r>
            <a:rPr kumimoji="0" lang="sr-Latn-CS" altLang="sr-Latn-RS" b="1" i="0" u="none" strike="noStrike" cap="none" normalizeH="0" baseline="0" smtClean="0">
              <a:ln>
                <a:noFill/>
              </a:ln>
              <a:solidFill>
                <a:srgbClr val="000513"/>
              </a:solidFill>
              <a:effectLst/>
            </a:rPr>
            <a:t>fond</a:t>
          </a:r>
        </a:p>
      </dgm:t>
    </dgm:pt>
    <dgm:pt modelId="{26226D9D-7C53-4A08-9366-9FCBB5942CC2}" type="parTrans" cxnId="{44FC2C1E-54E5-4C9F-8500-154E2EEBC028}">
      <dgm:prSet/>
      <dgm:spPr/>
      <dgm:t>
        <a:bodyPr/>
        <a:lstStyle/>
        <a:p>
          <a:endParaRPr lang="en-US"/>
        </a:p>
      </dgm:t>
    </dgm:pt>
    <dgm:pt modelId="{CA523091-F3D2-4A1B-89C0-569AF431E35C}" type="sibTrans" cxnId="{44FC2C1E-54E5-4C9F-8500-154E2EEBC028}">
      <dgm:prSet/>
      <dgm:spPr/>
      <dgm:t>
        <a:bodyPr/>
        <a:lstStyle/>
        <a:p>
          <a:endParaRPr lang="en-US"/>
        </a:p>
      </dgm:t>
    </dgm:pt>
    <dgm:pt modelId="{7D90DC33-8A4E-4825-A812-DB2275666422}" type="pres">
      <dgm:prSet presAssocID="{AD176D74-3BA6-4B9F-8FC8-A9D6831EC72A}" presName="cycle" presStyleCnt="0">
        <dgm:presLayoutVars>
          <dgm:chMax val="1"/>
          <dgm:dir/>
          <dgm:animLvl val="ctr"/>
          <dgm:resizeHandles val="exact"/>
        </dgm:presLayoutVars>
      </dgm:prSet>
      <dgm:spPr/>
    </dgm:pt>
    <dgm:pt modelId="{9872B2F7-45B3-42A8-B015-F32F795408B2}" type="pres">
      <dgm:prSet presAssocID="{3E4305B9-2F92-48C7-AED7-FEFB8411B7E2}" presName="centerShape" presStyleLbl="node0" presStyleIdx="0" presStyleCnt="1"/>
      <dgm:spPr/>
      <dgm:t>
        <a:bodyPr/>
        <a:lstStyle/>
        <a:p>
          <a:endParaRPr lang="en-US"/>
        </a:p>
      </dgm:t>
    </dgm:pt>
    <dgm:pt modelId="{1FD60CFB-A819-4A1A-9EF1-4BE597955281}" type="pres">
      <dgm:prSet presAssocID="{75CC362B-A93C-471F-A215-CB795162EAAD}" presName="Name9" presStyleLbl="parChTrans1D2" presStyleIdx="0" presStyleCnt="5"/>
      <dgm:spPr/>
      <dgm:t>
        <a:bodyPr/>
        <a:lstStyle/>
        <a:p>
          <a:endParaRPr lang="en-US"/>
        </a:p>
      </dgm:t>
    </dgm:pt>
    <dgm:pt modelId="{466ED753-40FC-4A66-B88E-84F0DCF4B58B}" type="pres">
      <dgm:prSet presAssocID="{75CC362B-A93C-471F-A215-CB795162EAAD}" presName="connTx" presStyleLbl="parChTrans1D2" presStyleIdx="0" presStyleCnt="5"/>
      <dgm:spPr/>
      <dgm:t>
        <a:bodyPr/>
        <a:lstStyle/>
        <a:p>
          <a:endParaRPr lang="en-US"/>
        </a:p>
      </dgm:t>
    </dgm:pt>
    <dgm:pt modelId="{48B0A577-BCAC-4C82-84AD-6045B5A9EF0F}" type="pres">
      <dgm:prSet presAssocID="{2FA94689-212F-4C4D-B5BD-DFCB998AAF39}" presName="node" presStyleLbl="node1" presStyleIdx="0" presStyleCnt="5">
        <dgm:presLayoutVars>
          <dgm:bulletEnabled val="1"/>
        </dgm:presLayoutVars>
      </dgm:prSet>
      <dgm:spPr/>
      <dgm:t>
        <a:bodyPr/>
        <a:lstStyle/>
        <a:p>
          <a:endParaRPr lang="en-US"/>
        </a:p>
      </dgm:t>
    </dgm:pt>
    <dgm:pt modelId="{80A0D8B8-6B66-4D0E-828D-C5DC53645817}" type="pres">
      <dgm:prSet presAssocID="{8F7F0271-A418-4223-B456-0849ECBDBEEB}" presName="Name9" presStyleLbl="parChTrans1D2" presStyleIdx="1" presStyleCnt="5"/>
      <dgm:spPr/>
      <dgm:t>
        <a:bodyPr/>
        <a:lstStyle/>
        <a:p>
          <a:endParaRPr lang="en-US"/>
        </a:p>
      </dgm:t>
    </dgm:pt>
    <dgm:pt modelId="{E6E31BF5-1F9A-4F2C-9E3A-42F3AF8A7AA3}" type="pres">
      <dgm:prSet presAssocID="{8F7F0271-A418-4223-B456-0849ECBDBEEB}" presName="connTx" presStyleLbl="parChTrans1D2" presStyleIdx="1" presStyleCnt="5"/>
      <dgm:spPr/>
      <dgm:t>
        <a:bodyPr/>
        <a:lstStyle/>
        <a:p>
          <a:endParaRPr lang="en-US"/>
        </a:p>
      </dgm:t>
    </dgm:pt>
    <dgm:pt modelId="{29C15605-56D1-48C9-815B-C44B4B772498}" type="pres">
      <dgm:prSet presAssocID="{10BB5B01-E59A-469F-A25E-6291E9D3176D}" presName="node" presStyleLbl="node1" presStyleIdx="1" presStyleCnt="5">
        <dgm:presLayoutVars>
          <dgm:bulletEnabled val="1"/>
        </dgm:presLayoutVars>
      </dgm:prSet>
      <dgm:spPr/>
      <dgm:t>
        <a:bodyPr/>
        <a:lstStyle/>
        <a:p>
          <a:endParaRPr lang="en-US"/>
        </a:p>
      </dgm:t>
    </dgm:pt>
    <dgm:pt modelId="{A5275B57-C95D-4866-926C-C3D735CFC3D3}" type="pres">
      <dgm:prSet presAssocID="{E8B8D8E7-404D-4447-B8B7-B003E6E8FF49}" presName="Name9" presStyleLbl="parChTrans1D2" presStyleIdx="2" presStyleCnt="5"/>
      <dgm:spPr/>
      <dgm:t>
        <a:bodyPr/>
        <a:lstStyle/>
        <a:p>
          <a:endParaRPr lang="en-US"/>
        </a:p>
      </dgm:t>
    </dgm:pt>
    <dgm:pt modelId="{C9275E84-1D85-4BC9-857B-2D277D288E43}" type="pres">
      <dgm:prSet presAssocID="{E8B8D8E7-404D-4447-B8B7-B003E6E8FF49}" presName="connTx" presStyleLbl="parChTrans1D2" presStyleIdx="2" presStyleCnt="5"/>
      <dgm:spPr/>
      <dgm:t>
        <a:bodyPr/>
        <a:lstStyle/>
        <a:p>
          <a:endParaRPr lang="en-US"/>
        </a:p>
      </dgm:t>
    </dgm:pt>
    <dgm:pt modelId="{15523FA3-6EB5-40B7-840F-35525AB9D587}" type="pres">
      <dgm:prSet presAssocID="{9D142E61-9510-4F4D-B81B-25CBECF89CAC}" presName="node" presStyleLbl="node1" presStyleIdx="2" presStyleCnt="5" custRadScaleRad="144245" custRadScaleInc="-68425">
        <dgm:presLayoutVars>
          <dgm:bulletEnabled val="1"/>
        </dgm:presLayoutVars>
      </dgm:prSet>
      <dgm:spPr/>
      <dgm:t>
        <a:bodyPr/>
        <a:lstStyle/>
        <a:p>
          <a:endParaRPr lang="en-US"/>
        </a:p>
      </dgm:t>
    </dgm:pt>
    <dgm:pt modelId="{898D1B61-107D-409D-B4B4-B958F6B46313}" type="pres">
      <dgm:prSet presAssocID="{73041237-287B-4098-B0F0-25935FB2E80A}" presName="Name9" presStyleLbl="parChTrans1D2" presStyleIdx="3" presStyleCnt="5"/>
      <dgm:spPr/>
      <dgm:t>
        <a:bodyPr/>
        <a:lstStyle/>
        <a:p>
          <a:endParaRPr lang="en-US"/>
        </a:p>
      </dgm:t>
    </dgm:pt>
    <dgm:pt modelId="{24AD3D31-F9FD-4055-AB70-6561CF0208E6}" type="pres">
      <dgm:prSet presAssocID="{73041237-287B-4098-B0F0-25935FB2E80A}" presName="connTx" presStyleLbl="parChTrans1D2" presStyleIdx="3" presStyleCnt="5"/>
      <dgm:spPr/>
      <dgm:t>
        <a:bodyPr/>
        <a:lstStyle/>
        <a:p>
          <a:endParaRPr lang="en-US"/>
        </a:p>
      </dgm:t>
    </dgm:pt>
    <dgm:pt modelId="{600FB0C6-3DF6-47A3-AAC2-67C962482954}" type="pres">
      <dgm:prSet presAssocID="{FE7CEADD-C5C8-4434-91A2-24E79434E25B}" presName="node" presStyleLbl="node1" presStyleIdx="3" presStyleCnt="5" custRadScaleRad="99379" custRadScaleInc="23939">
        <dgm:presLayoutVars>
          <dgm:bulletEnabled val="1"/>
        </dgm:presLayoutVars>
      </dgm:prSet>
      <dgm:spPr/>
      <dgm:t>
        <a:bodyPr/>
        <a:lstStyle/>
        <a:p>
          <a:endParaRPr lang="en-US"/>
        </a:p>
      </dgm:t>
    </dgm:pt>
    <dgm:pt modelId="{4ADBCC4D-959B-434B-8942-AD15F503E9B2}" type="pres">
      <dgm:prSet presAssocID="{26226D9D-7C53-4A08-9366-9FCBB5942CC2}" presName="Name9" presStyleLbl="parChTrans1D2" presStyleIdx="4" presStyleCnt="5"/>
      <dgm:spPr/>
      <dgm:t>
        <a:bodyPr/>
        <a:lstStyle/>
        <a:p>
          <a:endParaRPr lang="en-US"/>
        </a:p>
      </dgm:t>
    </dgm:pt>
    <dgm:pt modelId="{5681EA76-9CB0-4B68-BE62-B02B74621928}" type="pres">
      <dgm:prSet presAssocID="{26226D9D-7C53-4A08-9366-9FCBB5942CC2}" presName="connTx" presStyleLbl="parChTrans1D2" presStyleIdx="4" presStyleCnt="5"/>
      <dgm:spPr/>
      <dgm:t>
        <a:bodyPr/>
        <a:lstStyle/>
        <a:p>
          <a:endParaRPr lang="en-US"/>
        </a:p>
      </dgm:t>
    </dgm:pt>
    <dgm:pt modelId="{60419EC8-5758-4F80-9986-005460C90FB9}" type="pres">
      <dgm:prSet presAssocID="{844D0464-6ACD-47DA-92C9-F36233068D05}" presName="node" presStyleLbl="node1" presStyleIdx="4" presStyleCnt="5" custRadScaleRad="139037" custRadScaleInc="8105">
        <dgm:presLayoutVars>
          <dgm:bulletEnabled val="1"/>
        </dgm:presLayoutVars>
      </dgm:prSet>
      <dgm:spPr/>
      <dgm:t>
        <a:bodyPr/>
        <a:lstStyle/>
        <a:p>
          <a:endParaRPr lang="en-US"/>
        </a:p>
      </dgm:t>
    </dgm:pt>
  </dgm:ptLst>
  <dgm:cxnLst>
    <dgm:cxn modelId="{058D9E0B-7FC0-479C-A99B-9233436ACBB0}" type="presOf" srcId="{E8B8D8E7-404D-4447-B8B7-B003E6E8FF49}" destId="{C9275E84-1D85-4BC9-857B-2D277D288E43}" srcOrd="1" destOrd="0" presId="urn:microsoft.com/office/officeart/2005/8/layout/radial1"/>
    <dgm:cxn modelId="{F6878949-F50B-4526-ACD1-4CC7C7543AD3}" type="presOf" srcId="{26226D9D-7C53-4A08-9366-9FCBB5942CC2}" destId="{5681EA76-9CB0-4B68-BE62-B02B74621928}" srcOrd="1" destOrd="0" presId="urn:microsoft.com/office/officeart/2005/8/layout/radial1"/>
    <dgm:cxn modelId="{C4AF2F6D-A20A-48B8-B59E-4CDD821A5AF1}" srcId="{AD176D74-3BA6-4B9F-8FC8-A9D6831EC72A}" destId="{3E4305B9-2F92-48C7-AED7-FEFB8411B7E2}" srcOrd="0" destOrd="0" parTransId="{CD6C6B3A-D20E-4B65-B627-61BB8CED0035}" sibTransId="{22A3D56B-3D26-4D89-9D29-76D0EBD4E61B}"/>
    <dgm:cxn modelId="{C94B4B2E-3834-437C-9244-32D5DA450D9F}" type="presOf" srcId="{75CC362B-A93C-471F-A215-CB795162EAAD}" destId="{1FD60CFB-A819-4A1A-9EF1-4BE597955281}" srcOrd="0" destOrd="0" presId="urn:microsoft.com/office/officeart/2005/8/layout/radial1"/>
    <dgm:cxn modelId="{B8E1A028-8FD9-4FA3-B649-F6F89D6F7274}" srcId="{3E4305B9-2F92-48C7-AED7-FEFB8411B7E2}" destId="{2FA94689-212F-4C4D-B5BD-DFCB998AAF39}" srcOrd="0" destOrd="0" parTransId="{75CC362B-A93C-471F-A215-CB795162EAAD}" sibTransId="{22900677-1A57-4A9A-9B8A-F3B18ADD11AD}"/>
    <dgm:cxn modelId="{1EC5C94E-5836-4C15-862D-4321835EB3CE}" type="presOf" srcId="{2FA94689-212F-4C4D-B5BD-DFCB998AAF39}" destId="{48B0A577-BCAC-4C82-84AD-6045B5A9EF0F}" srcOrd="0" destOrd="0" presId="urn:microsoft.com/office/officeart/2005/8/layout/radial1"/>
    <dgm:cxn modelId="{4C532439-4974-4E2B-95AD-F89FAC12DD5C}" type="presOf" srcId="{8F7F0271-A418-4223-B456-0849ECBDBEEB}" destId="{E6E31BF5-1F9A-4F2C-9E3A-42F3AF8A7AA3}" srcOrd="1" destOrd="0" presId="urn:microsoft.com/office/officeart/2005/8/layout/radial1"/>
    <dgm:cxn modelId="{90BB57CB-5002-4134-B912-28E4B21D5CFC}" type="presOf" srcId="{3E4305B9-2F92-48C7-AED7-FEFB8411B7E2}" destId="{9872B2F7-45B3-42A8-B015-F32F795408B2}" srcOrd="0" destOrd="0" presId="urn:microsoft.com/office/officeart/2005/8/layout/radial1"/>
    <dgm:cxn modelId="{3D98C3C5-A82A-4D11-8E01-4E03A8645388}" type="presOf" srcId="{73041237-287B-4098-B0F0-25935FB2E80A}" destId="{898D1B61-107D-409D-B4B4-B958F6B46313}" srcOrd="0" destOrd="0" presId="urn:microsoft.com/office/officeart/2005/8/layout/radial1"/>
    <dgm:cxn modelId="{8DC759B4-F0F5-4178-930C-F3B0F8AB8EBC}" type="presOf" srcId="{AD176D74-3BA6-4B9F-8FC8-A9D6831EC72A}" destId="{7D90DC33-8A4E-4825-A812-DB2275666422}" srcOrd="0" destOrd="0" presId="urn:microsoft.com/office/officeart/2005/8/layout/radial1"/>
    <dgm:cxn modelId="{9D8B444E-67FC-483B-BE50-042D93A2ED84}" type="presOf" srcId="{9D142E61-9510-4F4D-B81B-25CBECF89CAC}" destId="{15523FA3-6EB5-40B7-840F-35525AB9D587}" srcOrd="0" destOrd="0" presId="urn:microsoft.com/office/officeart/2005/8/layout/radial1"/>
    <dgm:cxn modelId="{FE121758-7867-4B7B-9C83-1C7756080AA1}" srcId="{3E4305B9-2F92-48C7-AED7-FEFB8411B7E2}" destId="{9D142E61-9510-4F4D-B81B-25CBECF89CAC}" srcOrd="2" destOrd="0" parTransId="{E8B8D8E7-404D-4447-B8B7-B003E6E8FF49}" sibTransId="{20991480-C378-4F59-8537-D1CBF3BE854E}"/>
    <dgm:cxn modelId="{38496E07-B2B1-4283-9113-2C6F149B3DC3}" srcId="{3E4305B9-2F92-48C7-AED7-FEFB8411B7E2}" destId="{FE7CEADD-C5C8-4434-91A2-24E79434E25B}" srcOrd="3" destOrd="0" parTransId="{73041237-287B-4098-B0F0-25935FB2E80A}" sibTransId="{20C684DD-8AFB-4228-8E77-40A6D0BDAECE}"/>
    <dgm:cxn modelId="{D3739D62-D2FF-43EB-957D-FAF345B2E2F2}" type="presOf" srcId="{10BB5B01-E59A-469F-A25E-6291E9D3176D}" destId="{29C15605-56D1-48C9-815B-C44B4B772498}" srcOrd="0" destOrd="0" presId="urn:microsoft.com/office/officeart/2005/8/layout/radial1"/>
    <dgm:cxn modelId="{44FC2C1E-54E5-4C9F-8500-154E2EEBC028}" srcId="{3E4305B9-2F92-48C7-AED7-FEFB8411B7E2}" destId="{844D0464-6ACD-47DA-92C9-F36233068D05}" srcOrd="4" destOrd="0" parTransId="{26226D9D-7C53-4A08-9366-9FCBB5942CC2}" sibTransId="{CA523091-F3D2-4A1B-89C0-569AF431E35C}"/>
    <dgm:cxn modelId="{A311AC8F-BF39-4D3B-B0DA-882B2DEEDD18}" type="presOf" srcId="{844D0464-6ACD-47DA-92C9-F36233068D05}" destId="{60419EC8-5758-4F80-9986-005460C90FB9}" srcOrd="0" destOrd="0" presId="urn:microsoft.com/office/officeart/2005/8/layout/radial1"/>
    <dgm:cxn modelId="{EFCE8355-AB67-4378-8692-72674DF1DB0D}" type="presOf" srcId="{73041237-287B-4098-B0F0-25935FB2E80A}" destId="{24AD3D31-F9FD-4055-AB70-6561CF0208E6}" srcOrd="1" destOrd="0" presId="urn:microsoft.com/office/officeart/2005/8/layout/radial1"/>
    <dgm:cxn modelId="{68506B99-6DB2-44BD-B0D2-873445230F11}" type="presOf" srcId="{8F7F0271-A418-4223-B456-0849ECBDBEEB}" destId="{80A0D8B8-6B66-4D0E-828D-C5DC53645817}" srcOrd="0" destOrd="0" presId="urn:microsoft.com/office/officeart/2005/8/layout/radial1"/>
    <dgm:cxn modelId="{BA3FA6E0-00A7-4E5A-92F6-A1CB639C4E30}" type="presOf" srcId="{FE7CEADD-C5C8-4434-91A2-24E79434E25B}" destId="{600FB0C6-3DF6-47A3-AAC2-67C962482954}" srcOrd="0" destOrd="0" presId="urn:microsoft.com/office/officeart/2005/8/layout/radial1"/>
    <dgm:cxn modelId="{506117CA-C559-43C7-A334-F7501C194E9C}" type="presOf" srcId="{E8B8D8E7-404D-4447-B8B7-B003E6E8FF49}" destId="{A5275B57-C95D-4866-926C-C3D735CFC3D3}" srcOrd="0" destOrd="0" presId="urn:microsoft.com/office/officeart/2005/8/layout/radial1"/>
    <dgm:cxn modelId="{43B5E559-A89B-4317-9376-45C1B680FC46}" srcId="{3E4305B9-2F92-48C7-AED7-FEFB8411B7E2}" destId="{10BB5B01-E59A-469F-A25E-6291E9D3176D}" srcOrd="1" destOrd="0" parTransId="{8F7F0271-A418-4223-B456-0849ECBDBEEB}" sibTransId="{463C3819-6E2B-4D56-A324-DECC98252D3D}"/>
    <dgm:cxn modelId="{F2959C0A-00E1-4D0C-8E22-21CF97DFBADB}" type="presOf" srcId="{75CC362B-A93C-471F-A215-CB795162EAAD}" destId="{466ED753-40FC-4A66-B88E-84F0DCF4B58B}" srcOrd="1" destOrd="0" presId="urn:microsoft.com/office/officeart/2005/8/layout/radial1"/>
    <dgm:cxn modelId="{26A3A008-BB84-430A-AB35-F9C789A070C6}" type="presOf" srcId="{26226D9D-7C53-4A08-9366-9FCBB5942CC2}" destId="{4ADBCC4D-959B-434B-8942-AD15F503E9B2}" srcOrd="0" destOrd="0" presId="urn:microsoft.com/office/officeart/2005/8/layout/radial1"/>
    <dgm:cxn modelId="{2A9C6F31-35E6-423F-9ACD-4FB134A5B86E}" type="presParOf" srcId="{7D90DC33-8A4E-4825-A812-DB2275666422}" destId="{9872B2F7-45B3-42A8-B015-F32F795408B2}" srcOrd="0" destOrd="0" presId="urn:microsoft.com/office/officeart/2005/8/layout/radial1"/>
    <dgm:cxn modelId="{9772D65E-C74E-47EB-AE93-C38133020117}" type="presParOf" srcId="{7D90DC33-8A4E-4825-A812-DB2275666422}" destId="{1FD60CFB-A819-4A1A-9EF1-4BE597955281}" srcOrd="1" destOrd="0" presId="urn:microsoft.com/office/officeart/2005/8/layout/radial1"/>
    <dgm:cxn modelId="{F4151141-C4AF-47D8-AA3F-5DDF2668C93B}" type="presParOf" srcId="{1FD60CFB-A819-4A1A-9EF1-4BE597955281}" destId="{466ED753-40FC-4A66-B88E-84F0DCF4B58B}" srcOrd="0" destOrd="0" presId="urn:microsoft.com/office/officeart/2005/8/layout/radial1"/>
    <dgm:cxn modelId="{A89C63AC-3548-40F9-8FB1-D628CB2F430C}" type="presParOf" srcId="{7D90DC33-8A4E-4825-A812-DB2275666422}" destId="{48B0A577-BCAC-4C82-84AD-6045B5A9EF0F}" srcOrd="2" destOrd="0" presId="urn:microsoft.com/office/officeart/2005/8/layout/radial1"/>
    <dgm:cxn modelId="{57E88D7C-1827-4294-B206-70F4BB3DF0B6}" type="presParOf" srcId="{7D90DC33-8A4E-4825-A812-DB2275666422}" destId="{80A0D8B8-6B66-4D0E-828D-C5DC53645817}" srcOrd="3" destOrd="0" presId="urn:microsoft.com/office/officeart/2005/8/layout/radial1"/>
    <dgm:cxn modelId="{0B39A904-6947-409D-A6F6-E885C688BFFB}" type="presParOf" srcId="{80A0D8B8-6B66-4D0E-828D-C5DC53645817}" destId="{E6E31BF5-1F9A-4F2C-9E3A-42F3AF8A7AA3}" srcOrd="0" destOrd="0" presId="urn:microsoft.com/office/officeart/2005/8/layout/radial1"/>
    <dgm:cxn modelId="{1CF0BF10-BD5C-46AB-94DE-8ECF018157AE}" type="presParOf" srcId="{7D90DC33-8A4E-4825-A812-DB2275666422}" destId="{29C15605-56D1-48C9-815B-C44B4B772498}" srcOrd="4" destOrd="0" presId="urn:microsoft.com/office/officeart/2005/8/layout/radial1"/>
    <dgm:cxn modelId="{04D63D27-CA46-4A96-89D2-D4776ACAE93E}" type="presParOf" srcId="{7D90DC33-8A4E-4825-A812-DB2275666422}" destId="{A5275B57-C95D-4866-926C-C3D735CFC3D3}" srcOrd="5" destOrd="0" presId="urn:microsoft.com/office/officeart/2005/8/layout/radial1"/>
    <dgm:cxn modelId="{60BC3A30-042C-4B1B-A444-B5EE5AA688EC}" type="presParOf" srcId="{A5275B57-C95D-4866-926C-C3D735CFC3D3}" destId="{C9275E84-1D85-4BC9-857B-2D277D288E43}" srcOrd="0" destOrd="0" presId="urn:microsoft.com/office/officeart/2005/8/layout/radial1"/>
    <dgm:cxn modelId="{52304ED5-28E0-442D-BDB5-B5341F31FDED}" type="presParOf" srcId="{7D90DC33-8A4E-4825-A812-DB2275666422}" destId="{15523FA3-6EB5-40B7-840F-35525AB9D587}" srcOrd="6" destOrd="0" presId="urn:microsoft.com/office/officeart/2005/8/layout/radial1"/>
    <dgm:cxn modelId="{0CFFB67A-D8DC-4AE1-9378-272113E066A0}" type="presParOf" srcId="{7D90DC33-8A4E-4825-A812-DB2275666422}" destId="{898D1B61-107D-409D-B4B4-B958F6B46313}" srcOrd="7" destOrd="0" presId="urn:microsoft.com/office/officeart/2005/8/layout/radial1"/>
    <dgm:cxn modelId="{19D33648-368F-4BC0-85F4-95D65B7B1A06}" type="presParOf" srcId="{898D1B61-107D-409D-B4B4-B958F6B46313}" destId="{24AD3D31-F9FD-4055-AB70-6561CF0208E6}" srcOrd="0" destOrd="0" presId="urn:microsoft.com/office/officeart/2005/8/layout/radial1"/>
    <dgm:cxn modelId="{8C636154-82EC-4686-B961-7D78C169C14A}" type="presParOf" srcId="{7D90DC33-8A4E-4825-A812-DB2275666422}" destId="{600FB0C6-3DF6-47A3-AAC2-67C962482954}" srcOrd="8" destOrd="0" presId="urn:microsoft.com/office/officeart/2005/8/layout/radial1"/>
    <dgm:cxn modelId="{8D4BFB2D-A93C-43DE-9EDF-402CE7221716}" type="presParOf" srcId="{7D90DC33-8A4E-4825-A812-DB2275666422}" destId="{4ADBCC4D-959B-434B-8942-AD15F503E9B2}" srcOrd="9" destOrd="0" presId="urn:microsoft.com/office/officeart/2005/8/layout/radial1"/>
    <dgm:cxn modelId="{6046BF1D-C94B-4A63-A330-3DB2523A7334}" type="presParOf" srcId="{4ADBCC4D-959B-434B-8942-AD15F503E9B2}" destId="{5681EA76-9CB0-4B68-BE62-B02B74621928}" srcOrd="0" destOrd="0" presId="urn:microsoft.com/office/officeart/2005/8/layout/radial1"/>
    <dgm:cxn modelId="{9E807F3F-376A-41E4-9AFC-53B99BAC331A}" type="presParOf" srcId="{7D90DC33-8A4E-4825-A812-DB2275666422}" destId="{60419EC8-5758-4F80-9986-005460C90FB9}"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768B7-3089-4895-AA31-F5007CD4A52D}">
      <dsp:nvSpPr>
        <dsp:cNvPr id="0" name=""/>
        <dsp:cNvSpPr/>
      </dsp:nvSpPr>
      <dsp:spPr>
        <a:xfrm>
          <a:off x="1759866" y="1287643"/>
          <a:ext cx="4427934" cy="44279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2ABDAE-74C6-42E1-A24B-5EB9D1FF5A6D}">
      <dsp:nvSpPr>
        <dsp:cNvPr id="0" name=""/>
        <dsp:cNvSpPr/>
      </dsp:nvSpPr>
      <dsp:spPr>
        <a:xfrm>
          <a:off x="2251735" y="1779512"/>
          <a:ext cx="3444194" cy="34441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24D3DF-DF5F-40D9-A04F-A03F81832D06}">
      <dsp:nvSpPr>
        <dsp:cNvPr id="0" name=""/>
        <dsp:cNvSpPr/>
      </dsp:nvSpPr>
      <dsp:spPr>
        <a:xfrm>
          <a:off x="2743605" y="2271382"/>
          <a:ext cx="2460455" cy="24604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C0C38D-492B-4992-8FBD-6F99D8E185F1}">
      <dsp:nvSpPr>
        <dsp:cNvPr id="0" name=""/>
        <dsp:cNvSpPr/>
      </dsp:nvSpPr>
      <dsp:spPr>
        <a:xfrm>
          <a:off x="3235844" y="2763621"/>
          <a:ext cx="1475978" cy="14759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57DE2C-64B4-434F-9379-7CF24A289D0C}">
      <dsp:nvSpPr>
        <dsp:cNvPr id="0" name=""/>
        <dsp:cNvSpPr/>
      </dsp:nvSpPr>
      <dsp:spPr>
        <a:xfrm>
          <a:off x="3727713" y="3255490"/>
          <a:ext cx="492238" cy="4922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063850-2BD9-423C-89DE-37B345C9E7F4}">
      <dsp:nvSpPr>
        <dsp:cNvPr id="0" name=""/>
        <dsp:cNvSpPr/>
      </dsp:nvSpPr>
      <dsp:spPr>
        <a:xfrm>
          <a:off x="6925789" y="188334"/>
          <a:ext cx="2213967" cy="781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31750" rIns="31750" bIns="31750" numCol="1" spcCol="1270" anchor="ctr" anchorCtr="0">
          <a:noAutofit/>
        </a:bodyPr>
        <a:lstStyle/>
        <a:p>
          <a:pPr marL="0" marR="0" lvl="0" indent="0" algn="l" defTabSz="684213" rtl="0" eaLnBrk="1" fontAlgn="base" latinLnBrk="0" hangingPunct="1">
            <a:lnSpc>
              <a:spcPct val="100000"/>
            </a:lnSpc>
            <a:spcBef>
              <a:spcPct val="0"/>
            </a:spcBef>
            <a:spcAft>
              <a:spcPct val="0"/>
            </a:spcAft>
            <a:buClrTx/>
            <a:buSzTx/>
            <a:buFontTx/>
            <a:buNone/>
            <a:tabLst/>
          </a:pPr>
          <a:r>
            <a:rPr kumimoji="0" lang="sr-Latn-CS" altLang="sr-Latn-RS" sz="2500" b="1" i="0" u="none" strike="noStrike" kern="1200" cap="none" normalizeH="0" baseline="0" smtClean="0">
              <a:ln>
                <a:noFill/>
              </a:ln>
              <a:solidFill>
                <a:srgbClr val="E5EA22"/>
              </a:solidFill>
              <a:effectLst/>
              <a:latin typeface="Arial" panose="020B0604020202020204" pitchFamily="34" charset="0"/>
            </a:rPr>
            <a:t>POJEDINAC</a:t>
          </a:r>
        </a:p>
      </dsp:txBody>
      <dsp:txXfrm>
        <a:off x="6925789" y="188334"/>
        <a:ext cx="2213967" cy="781677"/>
      </dsp:txXfrm>
    </dsp:sp>
    <dsp:sp modelId="{3AC7362D-8512-4B7B-B580-89D43785EB23}">
      <dsp:nvSpPr>
        <dsp:cNvPr id="0" name=""/>
        <dsp:cNvSpPr/>
      </dsp:nvSpPr>
      <dsp:spPr>
        <a:xfrm>
          <a:off x="6372297" y="579173"/>
          <a:ext cx="55349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E4934F-C4D5-4B87-B330-D6EDA18EF07C}">
      <dsp:nvSpPr>
        <dsp:cNvPr id="0" name=""/>
        <dsp:cNvSpPr/>
      </dsp:nvSpPr>
      <dsp:spPr>
        <a:xfrm rot="5400000">
          <a:off x="3710001" y="843004"/>
          <a:ext cx="2922436" cy="2394774"/>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93305A-5443-4DB8-B25E-4698031F2B26}">
      <dsp:nvSpPr>
        <dsp:cNvPr id="0" name=""/>
        <dsp:cNvSpPr/>
      </dsp:nvSpPr>
      <dsp:spPr>
        <a:xfrm>
          <a:off x="6925789" y="1014882"/>
          <a:ext cx="2213967" cy="781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31750" rIns="31750" bIns="31750" numCol="1" spcCol="1270" anchor="ctr" anchorCtr="0">
          <a:noAutofit/>
        </a:bodyPr>
        <a:lstStyle/>
        <a:p>
          <a:pPr marL="0" marR="0" lvl="0" indent="0" algn="l" defTabSz="684213" rtl="0" eaLnBrk="1" fontAlgn="base" latinLnBrk="0" hangingPunct="1">
            <a:lnSpc>
              <a:spcPct val="100000"/>
            </a:lnSpc>
            <a:spcBef>
              <a:spcPct val="0"/>
            </a:spcBef>
            <a:spcAft>
              <a:spcPct val="0"/>
            </a:spcAft>
            <a:buClrTx/>
            <a:buSzTx/>
            <a:buFontTx/>
            <a:buNone/>
            <a:tabLst/>
          </a:pPr>
          <a:r>
            <a:rPr kumimoji="0" lang="sr-Latn-CS" altLang="sr-Latn-RS" sz="2500" b="1" i="0" u="none" strike="noStrike" kern="1200" cap="none" normalizeH="0" baseline="0" smtClean="0">
              <a:ln>
                <a:noFill/>
              </a:ln>
              <a:solidFill>
                <a:schemeClr val="bg2"/>
              </a:solidFill>
              <a:effectLst/>
              <a:latin typeface="Arial" panose="020B0604020202020204" pitchFamily="34" charset="0"/>
            </a:rPr>
            <a:t>PREDUZEĆE</a:t>
          </a:r>
        </a:p>
      </dsp:txBody>
      <dsp:txXfrm>
        <a:off x="6925789" y="1014882"/>
        <a:ext cx="2213967" cy="781677"/>
      </dsp:txXfrm>
    </dsp:sp>
    <dsp:sp modelId="{35A84181-B71F-4FBA-B3AC-86622DA212EF}">
      <dsp:nvSpPr>
        <dsp:cNvPr id="0" name=""/>
        <dsp:cNvSpPr/>
      </dsp:nvSpPr>
      <dsp:spPr>
        <a:xfrm>
          <a:off x="6372297" y="1405721"/>
          <a:ext cx="55349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2FE622-F14C-4921-9E84-7B658CAFCBEB}">
      <dsp:nvSpPr>
        <dsp:cNvPr id="0" name=""/>
        <dsp:cNvSpPr/>
      </dsp:nvSpPr>
      <dsp:spPr>
        <a:xfrm rot="5400000">
          <a:off x="4139437" y="1606749"/>
          <a:ext cx="2433297" cy="2029469"/>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04BA84-F043-4772-BB02-0CA4282DB330}">
      <dsp:nvSpPr>
        <dsp:cNvPr id="0" name=""/>
        <dsp:cNvSpPr/>
      </dsp:nvSpPr>
      <dsp:spPr>
        <a:xfrm>
          <a:off x="6925789" y="1841430"/>
          <a:ext cx="2213967" cy="781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31750" rIns="31750" bIns="31750" numCol="1" spcCol="1270" anchor="ctr" anchorCtr="0">
          <a:noAutofit/>
        </a:bodyPr>
        <a:lstStyle/>
        <a:p>
          <a:pPr marL="0" marR="0" lvl="0" indent="0" algn="l" defTabSz="684213" rtl="0" eaLnBrk="1" fontAlgn="base" latinLnBrk="0" hangingPunct="1">
            <a:lnSpc>
              <a:spcPct val="100000"/>
            </a:lnSpc>
            <a:spcBef>
              <a:spcPct val="0"/>
            </a:spcBef>
            <a:spcAft>
              <a:spcPct val="0"/>
            </a:spcAft>
            <a:buClrTx/>
            <a:buSzTx/>
            <a:buFontTx/>
            <a:buNone/>
            <a:tabLst/>
          </a:pPr>
          <a:r>
            <a:rPr kumimoji="0" lang="sr-Latn-CS" altLang="sr-Latn-RS" sz="2500" b="1" i="0" u="none" strike="noStrike" kern="1200" cap="none" normalizeH="0" baseline="0" smtClean="0">
              <a:ln>
                <a:noFill/>
              </a:ln>
              <a:solidFill>
                <a:srgbClr val="33CC33"/>
              </a:solidFill>
              <a:effectLst/>
              <a:latin typeface="Arial" panose="020B0604020202020204" pitchFamily="34" charset="0"/>
            </a:rPr>
            <a:t>PR. GRANA</a:t>
          </a:r>
        </a:p>
      </dsp:txBody>
      <dsp:txXfrm>
        <a:off x="6925789" y="1841430"/>
        <a:ext cx="2213967" cy="781677"/>
      </dsp:txXfrm>
    </dsp:sp>
    <dsp:sp modelId="{7DB4E6E4-BFFD-454E-A620-79C5A89979DF}">
      <dsp:nvSpPr>
        <dsp:cNvPr id="0" name=""/>
        <dsp:cNvSpPr/>
      </dsp:nvSpPr>
      <dsp:spPr>
        <a:xfrm>
          <a:off x="6372297" y="2232269"/>
          <a:ext cx="55349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B17E2-2925-4B42-991D-1C03E414A82E}">
      <dsp:nvSpPr>
        <dsp:cNvPr id="0" name=""/>
        <dsp:cNvSpPr/>
      </dsp:nvSpPr>
      <dsp:spPr>
        <a:xfrm rot="5400000">
          <a:off x="4560534" y="2339277"/>
          <a:ext cx="1918771" cy="1704754"/>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F1BFB8-F20C-4E6A-BA06-1A9CB74CA745}">
      <dsp:nvSpPr>
        <dsp:cNvPr id="0" name=""/>
        <dsp:cNvSpPr/>
      </dsp:nvSpPr>
      <dsp:spPr>
        <a:xfrm>
          <a:off x="6925789" y="2650266"/>
          <a:ext cx="2213967" cy="781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31750" rIns="31750" bIns="31750" numCol="1" spcCol="1270" anchor="ctr" anchorCtr="0">
          <a:noAutofit/>
        </a:bodyPr>
        <a:lstStyle/>
        <a:p>
          <a:pPr marL="0" marR="0" lvl="0" indent="0" algn="l" defTabSz="684213" rtl="0" eaLnBrk="1" fontAlgn="base" latinLnBrk="0" hangingPunct="1">
            <a:lnSpc>
              <a:spcPct val="100000"/>
            </a:lnSpc>
            <a:spcBef>
              <a:spcPct val="0"/>
            </a:spcBef>
            <a:spcAft>
              <a:spcPct val="0"/>
            </a:spcAft>
            <a:buClrTx/>
            <a:buSzTx/>
            <a:buFontTx/>
            <a:buNone/>
            <a:tabLst/>
          </a:pPr>
          <a:r>
            <a:rPr kumimoji="0" lang="sr-Latn-CS" altLang="sr-Latn-RS" sz="2500" b="1" i="0" u="none" strike="noStrike" kern="1200" cap="none" normalizeH="0" baseline="0" smtClean="0">
              <a:ln>
                <a:noFill/>
              </a:ln>
              <a:solidFill>
                <a:srgbClr val="FF4747"/>
              </a:solidFill>
              <a:effectLst/>
              <a:latin typeface="Arial" panose="020B0604020202020204" pitchFamily="34" charset="0"/>
            </a:rPr>
            <a:t>ZAJEDNICA</a:t>
          </a:r>
        </a:p>
      </dsp:txBody>
      <dsp:txXfrm>
        <a:off x="6925789" y="2650266"/>
        <a:ext cx="2213967" cy="781677"/>
      </dsp:txXfrm>
    </dsp:sp>
    <dsp:sp modelId="{A6A5E1D6-0C64-4600-BAD1-A45815E1F9FD}">
      <dsp:nvSpPr>
        <dsp:cNvPr id="0" name=""/>
        <dsp:cNvSpPr/>
      </dsp:nvSpPr>
      <dsp:spPr>
        <a:xfrm>
          <a:off x="6372297" y="3041105"/>
          <a:ext cx="55349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321A18-94A9-490D-8471-55D44D6AEC45}">
      <dsp:nvSpPr>
        <dsp:cNvPr id="0" name=""/>
        <dsp:cNvSpPr/>
      </dsp:nvSpPr>
      <dsp:spPr>
        <a:xfrm rot="5400000">
          <a:off x="4979712" y="3112690"/>
          <a:ext cx="1464170" cy="132100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EF39AD-F29A-4897-A321-C018542F0851}">
      <dsp:nvSpPr>
        <dsp:cNvPr id="0" name=""/>
        <dsp:cNvSpPr/>
      </dsp:nvSpPr>
      <dsp:spPr>
        <a:xfrm>
          <a:off x="6925789" y="3435486"/>
          <a:ext cx="2213967" cy="781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31750" rIns="31750" bIns="31750" numCol="1" spcCol="1270" anchor="ctr" anchorCtr="0">
          <a:noAutofit/>
        </a:bodyPr>
        <a:lstStyle/>
        <a:p>
          <a:pPr marL="0" marR="0" lvl="0" indent="0" algn="l" defTabSz="684213" rtl="0" eaLnBrk="1" fontAlgn="base" latinLnBrk="0" hangingPunct="1">
            <a:lnSpc>
              <a:spcPct val="100000"/>
            </a:lnSpc>
            <a:spcBef>
              <a:spcPct val="0"/>
            </a:spcBef>
            <a:spcAft>
              <a:spcPct val="0"/>
            </a:spcAft>
            <a:buClrTx/>
            <a:buSzTx/>
            <a:buFontTx/>
            <a:buNone/>
            <a:tabLst/>
          </a:pPr>
          <a:r>
            <a:rPr kumimoji="0" lang="sr-Latn-CS" altLang="sr-Latn-RS" sz="2500" b="1" i="0" u="none" strike="noStrike" kern="1200" cap="none" normalizeH="0" baseline="0" smtClean="0">
              <a:ln>
                <a:noFill/>
              </a:ln>
              <a:solidFill>
                <a:srgbClr val="837DFF"/>
              </a:solidFill>
              <a:effectLst/>
              <a:latin typeface="Arial" panose="020B0604020202020204" pitchFamily="34" charset="0"/>
            </a:rPr>
            <a:t>SVET</a:t>
          </a:r>
        </a:p>
      </dsp:txBody>
      <dsp:txXfrm>
        <a:off x="6925789" y="3435486"/>
        <a:ext cx="2213967" cy="781677"/>
      </dsp:txXfrm>
    </dsp:sp>
    <dsp:sp modelId="{4B33E476-01A6-45FA-B8AE-FA3DEE5C279E}">
      <dsp:nvSpPr>
        <dsp:cNvPr id="0" name=""/>
        <dsp:cNvSpPr/>
      </dsp:nvSpPr>
      <dsp:spPr>
        <a:xfrm>
          <a:off x="6372297" y="3826325"/>
          <a:ext cx="55349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2402FC-881B-427E-A4E8-A153ADDF4758}">
      <dsp:nvSpPr>
        <dsp:cNvPr id="0" name=""/>
        <dsp:cNvSpPr/>
      </dsp:nvSpPr>
      <dsp:spPr>
        <a:xfrm rot="5400000">
          <a:off x="5376012" y="3863224"/>
          <a:ext cx="1033184" cy="959385"/>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A3B22-2E7D-4337-89F3-5C5F282429DD}">
      <dsp:nvSpPr>
        <dsp:cNvPr id="0" name=""/>
        <dsp:cNvSpPr/>
      </dsp:nvSpPr>
      <dsp:spPr>
        <a:xfrm>
          <a:off x="2927207" y="2562720"/>
          <a:ext cx="1966747" cy="19667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altLang="sr-Latn-RS" sz="5400" b="1" i="0" u="none" strike="noStrike" kern="1200" cap="none" normalizeH="0" baseline="0" smtClean="0">
              <a:ln>
                <a:noFill/>
              </a:ln>
              <a:solidFill>
                <a:srgbClr val="000513"/>
              </a:solidFill>
              <a:effectLst/>
            </a:rPr>
            <a:t>ARIZ</a:t>
          </a:r>
          <a:endParaRPr kumimoji="0" lang="en-GB" altLang="sr-Latn-RS" sz="5400" b="1" i="0" u="none" strike="noStrike" kern="1200" cap="none" normalizeH="0" baseline="0" smtClean="0">
            <a:ln>
              <a:noFill/>
            </a:ln>
            <a:solidFill>
              <a:srgbClr val="000513"/>
            </a:solidFill>
            <a:effectLst/>
          </a:endParaRPr>
        </a:p>
      </dsp:txBody>
      <dsp:txXfrm>
        <a:off x="3215230" y="2850743"/>
        <a:ext cx="1390701" cy="1390701"/>
      </dsp:txXfrm>
    </dsp:sp>
    <dsp:sp modelId="{477CB966-E3DA-483B-9377-CFEEFB9988A4}">
      <dsp:nvSpPr>
        <dsp:cNvPr id="0" name=""/>
        <dsp:cNvSpPr/>
      </dsp:nvSpPr>
      <dsp:spPr>
        <a:xfrm rot="16200000">
          <a:off x="3613604" y="2243111"/>
          <a:ext cx="593954" cy="45263"/>
        </a:xfrm>
        <a:custGeom>
          <a:avLst/>
          <a:gdLst/>
          <a:ahLst/>
          <a:cxnLst/>
          <a:rect l="0" t="0" r="0" b="0"/>
          <a:pathLst>
            <a:path>
              <a:moveTo>
                <a:pt x="0" y="22631"/>
              </a:moveTo>
              <a:lnTo>
                <a:pt x="593954" y="226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95732" y="2250894"/>
        <a:ext cx="29697" cy="29697"/>
      </dsp:txXfrm>
    </dsp:sp>
    <dsp:sp modelId="{CEDB9A34-A392-4F81-B5DB-CF787FC3A622}">
      <dsp:nvSpPr>
        <dsp:cNvPr id="0" name=""/>
        <dsp:cNvSpPr/>
      </dsp:nvSpPr>
      <dsp:spPr>
        <a:xfrm>
          <a:off x="2927207" y="2018"/>
          <a:ext cx="1966747" cy="19667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altLang="sr-Latn-RS" sz="2000" b="1" i="0" u="none" strike="noStrike" kern="1200" cap="none" normalizeH="0" baseline="0" smtClean="0">
              <a:ln>
                <a:noFill/>
              </a:ln>
              <a:solidFill>
                <a:srgbClr val="000513"/>
              </a:solidFill>
              <a:effectLst/>
            </a:rPr>
            <a:t>Program</a:t>
          </a:r>
          <a:endParaRPr kumimoji="0" lang="en-GB" altLang="sr-Latn-RS" sz="2000" b="1" i="0" u="none" strike="noStrike" kern="1200" cap="none" normalizeH="0" baseline="0" smtClean="0">
            <a:ln>
              <a:noFill/>
            </a:ln>
            <a:solidFill>
              <a:srgbClr val="000513"/>
            </a:solidFill>
            <a:effectLst/>
          </a:endParaRPr>
        </a:p>
      </dsp:txBody>
      <dsp:txXfrm>
        <a:off x="3215230" y="290041"/>
        <a:ext cx="1390701" cy="1390701"/>
      </dsp:txXfrm>
    </dsp:sp>
    <dsp:sp modelId="{6B07F868-58E6-420E-BAC7-63B83CFD03DF}">
      <dsp:nvSpPr>
        <dsp:cNvPr id="0" name=""/>
        <dsp:cNvSpPr/>
      </dsp:nvSpPr>
      <dsp:spPr>
        <a:xfrm rot="1800000">
          <a:off x="4722420" y="4163637"/>
          <a:ext cx="593954" cy="45263"/>
        </a:xfrm>
        <a:custGeom>
          <a:avLst/>
          <a:gdLst/>
          <a:ahLst/>
          <a:cxnLst/>
          <a:rect l="0" t="0" r="0" b="0"/>
          <a:pathLst>
            <a:path>
              <a:moveTo>
                <a:pt x="0" y="22631"/>
              </a:moveTo>
              <a:lnTo>
                <a:pt x="593954" y="226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04549" y="4171420"/>
        <a:ext cx="29697" cy="29697"/>
      </dsp:txXfrm>
    </dsp:sp>
    <dsp:sp modelId="{1A33961C-F8F8-4880-AABB-E1767E8FCD44}">
      <dsp:nvSpPr>
        <dsp:cNvPr id="0" name=""/>
        <dsp:cNvSpPr/>
      </dsp:nvSpPr>
      <dsp:spPr>
        <a:xfrm>
          <a:off x="5144840" y="3843071"/>
          <a:ext cx="1966747" cy="19667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altLang="sr-Latn-RS" sz="2000" b="1" i="0" u="none" strike="noStrike" kern="1200" cap="none" normalizeH="0" baseline="0" smtClean="0">
              <a:ln>
                <a:noFill/>
              </a:ln>
              <a:solidFill>
                <a:srgbClr val="000513"/>
              </a:solidFill>
              <a:effectLst/>
            </a:rPr>
            <a:t>Metode</a:t>
          </a:r>
        </a:p>
        <a:p>
          <a:pPr marL="0" marR="0" lvl="0" indent="0" algn="ctr" defTabSz="914400" rtl="0" eaLnBrk="1" fontAlgn="base" latinLnBrk="0" hangingPunct="1">
            <a:lnSpc>
              <a:spcPct val="100000"/>
            </a:lnSpc>
            <a:spcBef>
              <a:spcPct val="0"/>
            </a:spcBef>
            <a:spcAft>
              <a:spcPct val="0"/>
            </a:spcAft>
            <a:buClrTx/>
            <a:buSzTx/>
            <a:buFontTx/>
            <a:buNone/>
            <a:tabLst/>
          </a:pPr>
          <a:r>
            <a:rPr kumimoji="0" lang="sr-Cyrl-CS" altLang="sr-Latn-RS" sz="2000" b="1" i="0" u="none" strike="noStrike" kern="1200" cap="none" normalizeH="0" baseline="0" smtClean="0">
              <a:ln>
                <a:noFill/>
              </a:ln>
              <a:solidFill>
                <a:srgbClr val="000513"/>
              </a:solidFill>
              <a:effectLst/>
            </a:rPr>
            <a:t>upravljanja</a:t>
          </a:r>
        </a:p>
        <a:p>
          <a:pPr marL="0" marR="0" lvl="0" indent="0" algn="ctr" defTabSz="914400" rtl="0" eaLnBrk="1" fontAlgn="base" latinLnBrk="0" hangingPunct="1">
            <a:lnSpc>
              <a:spcPct val="100000"/>
            </a:lnSpc>
            <a:spcBef>
              <a:spcPct val="0"/>
            </a:spcBef>
            <a:spcAft>
              <a:spcPct val="0"/>
            </a:spcAft>
            <a:buClrTx/>
            <a:buSzTx/>
            <a:buFontTx/>
            <a:buNone/>
            <a:tabLst/>
          </a:pPr>
          <a:r>
            <a:rPr kumimoji="0" lang="sr-Cyrl-CS" altLang="sr-Latn-RS" sz="2000" b="1" i="0" u="none" strike="noStrike" kern="1200" cap="none" normalizeH="0" baseline="0" smtClean="0">
              <a:ln>
                <a:noFill/>
              </a:ln>
              <a:solidFill>
                <a:srgbClr val="000513"/>
              </a:solidFill>
              <a:effectLst/>
            </a:rPr>
            <a:t>psihološ.</a:t>
          </a:r>
        </a:p>
        <a:p>
          <a:pPr marL="0" marR="0" lvl="0" indent="0" algn="ctr" defTabSz="914400" rtl="0" eaLnBrk="1" fontAlgn="base" latinLnBrk="0" hangingPunct="1">
            <a:lnSpc>
              <a:spcPct val="100000"/>
            </a:lnSpc>
            <a:spcBef>
              <a:spcPct val="0"/>
            </a:spcBef>
            <a:spcAft>
              <a:spcPct val="0"/>
            </a:spcAft>
            <a:buClrTx/>
            <a:buSzTx/>
            <a:buFontTx/>
            <a:buNone/>
            <a:tabLst/>
          </a:pPr>
          <a:r>
            <a:rPr kumimoji="0" lang="sr-Cyrl-CS" altLang="sr-Latn-RS" sz="2000" b="1" i="0" u="none" strike="noStrike" kern="1200" cap="none" normalizeH="0" baseline="0" smtClean="0">
              <a:ln>
                <a:noFill/>
              </a:ln>
              <a:solidFill>
                <a:srgbClr val="000513"/>
              </a:solidFill>
              <a:effectLst/>
            </a:rPr>
            <a:t>faktorima</a:t>
          </a:r>
          <a:endParaRPr kumimoji="0" lang="en-GB" altLang="sr-Latn-RS" sz="2000" b="1" i="0" u="none" strike="noStrike" kern="1200" cap="none" normalizeH="0" baseline="0" smtClean="0">
            <a:ln>
              <a:noFill/>
            </a:ln>
            <a:solidFill>
              <a:srgbClr val="000513"/>
            </a:solidFill>
            <a:effectLst/>
          </a:endParaRPr>
        </a:p>
      </dsp:txBody>
      <dsp:txXfrm>
        <a:off x="5432863" y="4131094"/>
        <a:ext cx="1390701" cy="1390701"/>
      </dsp:txXfrm>
    </dsp:sp>
    <dsp:sp modelId="{50B162CD-5296-46FD-8317-59FD8E50C91A}">
      <dsp:nvSpPr>
        <dsp:cNvPr id="0" name=""/>
        <dsp:cNvSpPr/>
      </dsp:nvSpPr>
      <dsp:spPr>
        <a:xfrm rot="9000000">
          <a:off x="2504787" y="4163637"/>
          <a:ext cx="593954" cy="45263"/>
        </a:xfrm>
        <a:custGeom>
          <a:avLst/>
          <a:gdLst/>
          <a:ahLst/>
          <a:cxnLst/>
          <a:rect l="0" t="0" r="0" b="0"/>
          <a:pathLst>
            <a:path>
              <a:moveTo>
                <a:pt x="0" y="22631"/>
              </a:moveTo>
              <a:lnTo>
                <a:pt x="593954" y="226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86916" y="4171420"/>
        <a:ext cx="29697" cy="29697"/>
      </dsp:txXfrm>
    </dsp:sp>
    <dsp:sp modelId="{8B20D392-6933-4E26-980E-6FBFA6BAE59D}">
      <dsp:nvSpPr>
        <dsp:cNvPr id="0" name=""/>
        <dsp:cNvSpPr/>
      </dsp:nvSpPr>
      <dsp:spPr>
        <a:xfrm>
          <a:off x="709574" y="3843071"/>
          <a:ext cx="1966747" cy="19667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altLang="sr-Latn-RS" sz="2000" b="1" i="0" u="none" strike="noStrike" kern="1200" cap="none" normalizeH="0" baseline="0" smtClean="0">
              <a:ln>
                <a:noFill/>
              </a:ln>
              <a:solidFill>
                <a:srgbClr val="000513"/>
              </a:solidFill>
              <a:effectLst/>
            </a:rPr>
            <a:t>Informac.</a:t>
          </a:r>
        </a:p>
        <a:p>
          <a:pPr marL="0" marR="0" lvl="0" indent="0" algn="ctr" defTabSz="914400" rtl="0" eaLnBrk="1" fontAlgn="base" latinLnBrk="0" hangingPunct="1">
            <a:lnSpc>
              <a:spcPct val="100000"/>
            </a:lnSpc>
            <a:spcBef>
              <a:spcPct val="0"/>
            </a:spcBef>
            <a:spcAft>
              <a:spcPct val="0"/>
            </a:spcAft>
            <a:buClrTx/>
            <a:buSzTx/>
            <a:buFontTx/>
            <a:buNone/>
            <a:tabLst/>
          </a:pPr>
          <a:r>
            <a:rPr kumimoji="0" lang="sr-Cyrl-CS" altLang="sr-Latn-RS" sz="2000" b="1" i="0" u="none" strike="noStrike" kern="1200" cap="none" normalizeH="0" baseline="0" smtClean="0">
              <a:ln>
                <a:noFill/>
              </a:ln>
              <a:solidFill>
                <a:srgbClr val="000513"/>
              </a:solidFill>
              <a:effectLst/>
            </a:rPr>
            <a:t>obezbeđenje</a:t>
          </a:r>
          <a:endParaRPr kumimoji="0" lang="en-GB" altLang="sr-Latn-RS" sz="2000" b="1" i="0" u="none" strike="noStrike" kern="1200" cap="none" normalizeH="0" baseline="0" smtClean="0">
            <a:ln>
              <a:noFill/>
            </a:ln>
            <a:solidFill>
              <a:srgbClr val="000513"/>
            </a:solidFill>
            <a:effectLst/>
          </a:endParaRPr>
        </a:p>
      </dsp:txBody>
      <dsp:txXfrm>
        <a:off x="997597" y="4131094"/>
        <a:ext cx="1390701" cy="13907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2B2F7-45B3-42A8-B015-F32F795408B2}">
      <dsp:nvSpPr>
        <dsp:cNvPr id="0" name=""/>
        <dsp:cNvSpPr/>
      </dsp:nvSpPr>
      <dsp:spPr>
        <a:xfrm>
          <a:off x="4334495" y="2221960"/>
          <a:ext cx="1691509" cy="16915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115" tIns="31115" rIns="31115" bIns="311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altLang="sr-Latn-RS" sz="4900" b="1" i="0" u="none" strike="noStrike" kern="1200" cap="none" normalizeH="0" baseline="0" smtClean="0">
              <a:ln>
                <a:noFill/>
              </a:ln>
              <a:solidFill>
                <a:srgbClr val="000513"/>
              </a:solidFill>
              <a:effectLst/>
            </a:rPr>
            <a:t>TRIZ</a:t>
          </a:r>
        </a:p>
      </dsp:txBody>
      <dsp:txXfrm>
        <a:off x="4582211" y="2469676"/>
        <a:ext cx="1196077" cy="1196077"/>
      </dsp:txXfrm>
    </dsp:sp>
    <dsp:sp modelId="{1FD60CFB-A819-4A1A-9EF1-4BE597955281}">
      <dsp:nvSpPr>
        <dsp:cNvPr id="0" name=""/>
        <dsp:cNvSpPr/>
      </dsp:nvSpPr>
      <dsp:spPr>
        <a:xfrm rot="16200000">
          <a:off x="4925303" y="1952319"/>
          <a:ext cx="509894" cy="29387"/>
        </a:xfrm>
        <a:custGeom>
          <a:avLst/>
          <a:gdLst/>
          <a:ahLst/>
          <a:cxnLst/>
          <a:rect l="0" t="0" r="0" b="0"/>
          <a:pathLst>
            <a:path>
              <a:moveTo>
                <a:pt x="0" y="14693"/>
              </a:moveTo>
              <a:lnTo>
                <a:pt x="509894" y="146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167503" y="1954265"/>
        <a:ext cx="25494" cy="25494"/>
      </dsp:txXfrm>
    </dsp:sp>
    <dsp:sp modelId="{48B0A577-BCAC-4C82-84AD-6045B5A9EF0F}">
      <dsp:nvSpPr>
        <dsp:cNvPr id="0" name=""/>
        <dsp:cNvSpPr/>
      </dsp:nvSpPr>
      <dsp:spPr>
        <a:xfrm>
          <a:off x="4334495" y="20556"/>
          <a:ext cx="1691509" cy="16915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altLang="sr-Latn-RS" sz="1800" b="1" i="0" u="none" strike="noStrike" kern="1200" cap="none" normalizeH="0" baseline="0" dirty="0" smtClean="0">
              <a:ln>
                <a:noFill/>
              </a:ln>
              <a:solidFill>
                <a:srgbClr val="000513"/>
              </a:solidFill>
              <a:effectLst/>
            </a:rPr>
            <a:t>1. </a:t>
          </a:r>
          <a:r>
            <a:rPr kumimoji="0" lang="sr-Latn-CS" altLang="sr-Latn-RS" sz="1800" b="1" i="0" u="none" strike="noStrike" kern="1200" cap="none" normalizeH="0" baseline="0" dirty="0" smtClean="0">
              <a:ln>
                <a:noFill/>
              </a:ln>
              <a:solidFill>
                <a:srgbClr val="000513"/>
              </a:solidFill>
              <a:effectLst/>
            </a:rPr>
            <a:t>Zakoni</a:t>
          </a:r>
        </a:p>
        <a:p>
          <a:pPr marL="0" marR="0" lvl="0" indent="0" algn="ctr" defTabSz="914400" rtl="0" eaLnBrk="1" fontAlgn="base" latinLnBrk="0" hangingPunct="1">
            <a:lnSpc>
              <a:spcPct val="100000"/>
            </a:lnSpc>
            <a:spcBef>
              <a:spcPct val="0"/>
            </a:spcBef>
            <a:spcAft>
              <a:spcPct val="0"/>
            </a:spcAft>
            <a:buClrTx/>
            <a:buSzTx/>
            <a:buFontTx/>
            <a:buNone/>
            <a:tabLst/>
          </a:pPr>
          <a:r>
            <a:rPr kumimoji="0" lang="sr-Latn-CS" altLang="sr-Latn-RS" sz="1800" b="1" i="0" u="none" strike="noStrike" kern="1200" cap="none" normalizeH="0" baseline="0" dirty="0" smtClean="0">
              <a:ln>
                <a:noFill/>
              </a:ln>
              <a:solidFill>
                <a:srgbClr val="000513"/>
              </a:solidFill>
              <a:effectLst/>
            </a:rPr>
            <a:t>razvoja</a:t>
          </a:r>
        </a:p>
        <a:p>
          <a:pPr marL="0" marR="0" lvl="0" indent="0" algn="ctr" defTabSz="914400" rtl="0" eaLnBrk="1" fontAlgn="base" latinLnBrk="0" hangingPunct="1">
            <a:lnSpc>
              <a:spcPct val="100000"/>
            </a:lnSpc>
            <a:spcBef>
              <a:spcPct val="0"/>
            </a:spcBef>
            <a:spcAft>
              <a:spcPct val="0"/>
            </a:spcAft>
            <a:buClrTx/>
            <a:buSzTx/>
            <a:buFontTx/>
            <a:buNone/>
            <a:tabLst/>
          </a:pPr>
          <a:r>
            <a:rPr kumimoji="0" lang="sr-Latn-CS" altLang="sr-Latn-RS" sz="1800" b="1" i="0" u="none" strike="noStrike" kern="1200" cap="none" normalizeH="0" baseline="0" dirty="0" smtClean="0">
              <a:ln>
                <a:noFill/>
              </a:ln>
              <a:solidFill>
                <a:srgbClr val="000513"/>
              </a:solidFill>
              <a:effectLst/>
            </a:rPr>
            <a:t>TS, ES, BS</a:t>
          </a:r>
        </a:p>
      </dsp:txBody>
      <dsp:txXfrm>
        <a:off x="4582211" y="268272"/>
        <a:ext cx="1196077" cy="1196077"/>
      </dsp:txXfrm>
    </dsp:sp>
    <dsp:sp modelId="{80A0D8B8-6B66-4D0E-828D-C5DC53645817}">
      <dsp:nvSpPr>
        <dsp:cNvPr id="0" name=""/>
        <dsp:cNvSpPr/>
      </dsp:nvSpPr>
      <dsp:spPr>
        <a:xfrm rot="20520000">
          <a:off x="5972133" y="2712885"/>
          <a:ext cx="509894" cy="29387"/>
        </a:xfrm>
        <a:custGeom>
          <a:avLst/>
          <a:gdLst/>
          <a:ahLst/>
          <a:cxnLst/>
          <a:rect l="0" t="0" r="0" b="0"/>
          <a:pathLst>
            <a:path>
              <a:moveTo>
                <a:pt x="0" y="14693"/>
              </a:moveTo>
              <a:lnTo>
                <a:pt x="509894" y="146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14332" y="2714832"/>
        <a:ext cx="25494" cy="25494"/>
      </dsp:txXfrm>
    </dsp:sp>
    <dsp:sp modelId="{29C15605-56D1-48C9-815B-C44B4B772498}">
      <dsp:nvSpPr>
        <dsp:cNvPr id="0" name=""/>
        <dsp:cNvSpPr/>
      </dsp:nvSpPr>
      <dsp:spPr>
        <a:xfrm>
          <a:off x="6428155" y="1541689"/>
          <a:ext cx="1691509" cy="16915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altLang="sr-Latn-RS" sz="1800" b="1" i="0" u="none" strike="noStrike" kern="1200" cap="none" normalizeH="0" baseline="0" smtClean="0">
              <a:ln>
                <a:noFill/>
              </a:ln>
              <a:solidFill>
                <a:srgbClr val="000513"/>
              </a:solidFill>
              <a:effectLst/>
            </a:rPr>
            <a:t>5. </a:t>
          </a:r>
          <a:r>
            <a:rPr kumimoji="0" lang="sr-Latn-CS" altLang="sr-Latn-RS" sz="1800" b="1" i="0" u="none" strike="noStrike" kern="1200" cap="none" normalizeH="0" baseline="0" smtClean="0">
              <a:ln>
                <a:noFill/>
              </a:ln>
              <a:solidFill>
                <a:srgbClr val="000513"/>
              </a:solidFill>
              <a:effectLst/>
            </a:rPr>
            <a:t>Metode</a:t>
          </a:r>
        </a:p>
        <a:p>
          <a:pPr marL="0" marR="0" lvl="0" indent="0" algn="ctr" defTabSz="914400" rtl="0" eaLnBrk="1" fontAlgn="base" latinLnBrk="0" hangingPunct="1">
            <a:lnSpc>
              <a:spcPct val="100000"/>
            </a:lnSpc>
            <a:spcBef>
              <a:spcPct val="0"/>
            </a:spcBef>
            <a:spcAft>
              <a:spcPct val="0"/>
            </a:spcAft>
            <a:buClrTx/>
            <a:buSzTx/>
            <a:buFontTx/>
            <a:buNone/>
            <a:tabLst/>
          </a:pPr>
          <a:r>
            <a:rPr kumimoji="0" lang="sr-Latn-CS" altLang="sr-Latn-RS" sz="1800" b="1" i="0" u="none" strike="noStrike" kern="1200" cap="none" normalizeH="0" baseline="0" smtClean="0">
              <a:ln>
                <a:noFill/>
              </a:ln>
              <a:solidFill>
                <a:srgbClr val="000513"/>
              </a:solidFill>
              <a:effectLst/>
            </a:rPr>
            <a:t>razvoja</a:t>
          </a:r>
        </a:p>
        <a:p>
          <a:pPr marL="0" marR="0" lvl="0" indent="0" algn="ctr" defTabSz="914400" rtl="0" eaLnBrk="1" fontAlgn="base" latinLnBrk="0" hangingPunct="1">
            <a:lnSpc>
              <a:spcPct val="100000"/>
            </a:lnSpc>
            <a:spcBef>
              <a:spcPct val="0"/>
            </a:spcBef>
            <a:spcAft>
              <a:spcPct val="0"/>
            </a:spcAft>
            <a:buClrTx/>
            <a:buSzTx/>
            <a:buFontTx/>
            <a:buNone/>
            <a:tabLst/>
          </a:pPr>
          <a:r>
            <a:rPr kumimoji="0" lang="sr-Latn-CS" altLang="sr-Latn-RS" sz="1800" b="1" i="0" u="none" strike="noStrike" kern="1200" cap="none" normalizeH="0" baseline="0" smtClean="0">
              <a:ln>
                <a:noFill/>
              </a:ln>
              <a:solidFill>
                <a:srgbClr val="000513"/>
              </a:solidFill>
              <a:effectLst/>
            </a:rPr>
            <a:t>kreativne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sr-Latn-CS" altLang="sr-Latn-RS" sz="1800" b="1" i="0" u="none" strike="noStrike" kern="1200" cap="none" normalizeH="0" baseline="0" smtClean="0">
              <a:ln>
                <a:noFill/>
              </a:ln>
              <a:solidFill>
                <a:srgbClr val="000513"/>
              </a:solidFill>
              <a:effectLst/>
            </a:rPr>
            <a:t>imaginacije</a:t>
          </a:r>
        </a:p>
      </dsp:txBody>
      <dsp:txXfrm>
        <a:off x="6675871" y="1789405"/>
        <a:ext cx="1196077" cy="1196077"/>
      </dsp:txXfrm>
    </dsp:sp>
    <dsp:sp modelId="{A5275B57-C95D-4866-926C-C3D735CFC3D3}">
      <dsp:nvSpPr>
        <dsp:cNvPr id="0" name=""/>
        <dsp:cNvSpPr/>
      </dsp:nvSpPr>
      <dsp:spPr>
        <a:xfrm rot="1762020">
          <a:off x="5821979" y="3831636"/>
          <a:ext cx="1483905" cy="29387"/>
        </a:xfrm>
        <a:custGeom>
          <a:avLst/>
          <a:gdLst/>
          <a:ahLst/>
          <a:cxnLst/>
          <a:rect l="0" t="0" r="0" b="0"/>
          <a:pathLst>
            <a:path>
              <a:moveTo>
                <a:pt x="0" y="14693"/>
              </a:moveTo>
              <a:lnTo>
                <a:pt x="1483905" y="146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526834" y="3809232"/>
        <a:ext cx="74195" cy="74195"/>
      </dsp:txXfrm>
    </dsp:sp>
    <dsp:sp modelId="{15523FA3-6EB5-40B7-840F-35525AB9D587}">
      <dsp:nvSpPr>
        <dsp:cNvPr id="0" name=""/>
        <dsp:cNvSpPr/>
      </dsp:nvSpPr>
      <dsp:spPr>
        <a:xfrm>
          <a:off x="7101858" y="3779190"/>
          <a:ext cx="1691509" cy="16915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altLang="sr-Latn-RS" sz="1800" b="1" i="0" u="none" strike="noStrike" kern="1200" cap="none" normalizeH="0" baseline="0" dirty="0" smtClean="0">
              <a:ln>
                <a:noFill/>
              </a:ln>
              <a:solidFill>
                <a:srgbClr val="000513"/>
              </a:solidFill>
              <a:effectLst/>
            </a:rPr>
            <a:t>4</a:t>
          </a:r>
          <a:r>
            <a:rPr kumimoji="0" lang="sr-Latn-CS" altLang="sr-Latn-RS" sz="1800" b="1" i="0" u="none" strike="noStrike" kern="1200" cap="none" normalizeH="0" baseline="0" dirty="0" smtClean="0">
              <a:ln>
                <a:noFill/>
              </a:ln>
              <a:solidFill>
                <a:srgbClr val="000513"/>
              </a:solidFill>
              <a:effectLst/>
            </a:rPr>
            <a:t>. A R I Z</a:t>
          </a:r>
        </a:p>
      </dsp:txBody>
      <dsp:txXfrm>
        <a:off x="7349574" y="4026906"/>
        <a:ext cx="1196077" cy="1196077"/>
      </dsp:txXfrm>
    </dsp:sp>
    <dsp:sp modelId="{898D1B61-107D-409D-B4B4-B958F6B46313}">
      <dsp:nvSpPr>
        <dsp:cNvPr id="0" name=""/>
        <dsp:cNvSpPr/>
      </dsp:nvSpPr>
      <dsp:spPr>
        <a:xfrm rot="8077082">
          <a:off x="4163831" y="3831641"/>
          <a:ext cx="496223" cy="29387"/>
        </a:xfrm>
        <a:custGeom>
          <a:avLst/>
          <a:gdLst/>
          <a:ahLst/>
          <a:cxnLst/>
          <a:rect l="0" t="0" r="0" b="0"/>
          <a:pathLst>
            <a:path>
              <a:moveTo>
                <a:pt x="0" y="14693"/>
              </a:moveTo>
              <a:lnTo>
                <a:pt x="496223" y="146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399537" y="3833929"/>
        <a:ext cx="24811" cy="24811"/>
      </dsp:txXfrm>
    </dsp:sp>
    <dsp:sp modelId="{600FB0C6-3DF6-47A3-AAC2-67C962482954}">
      <dsp:nvSpPr>
        <dsp:cNvPr id="0" name=""/>
        <dsp:cNvSpPr/>
      </dsp:nvSpPr>
      <dsp:spPr>
        <a:xfrm>
          <a:off x="2797881" y="3779199"/>
          <a:ext cx="1691509" cy="16915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altLang="sr-Latn-RS" sz="1800" b="1" i="0" u="none" strike="noStrike" kern="1200" cap="none" normalizeH="0" baseline="0" dirty="0" smtClean="0">
              <a:ln>
                <a:noFill/>
              </a:ln>
              <a:solidFill>
                <a:srgbClr val="000513"/>
              </a:solidFill>
              <a:effectLst/>
            </a:rPr>
            <a:t>3. </a:t>
          </a:r>
          <a:r>
            <a:rPr kumimoji="0" lang="sr-Latn-CS" altLang="sr-Latn-RS" sz="1800" b="1" i="0" u="none" strike="noStrike" kern="1200" cap="none" normalizeH="0" baseline="0" dirty="0" smtClean="0">
              <a:ln>
                <a:noFill/>
              </a:ln>
              <a:solidFill>
                <a:srgbClr val="000513"/>
              </a:solidFill>
              <a:effectLst/>
            </a:rPr>
            <a:t>Supoljna</a:t>
          </a:r>
        </a:p>
        <a:p>
          <a:pPr marL="0" marR="0" lvl="0" indent="0" algn="ctr" defTabSz="914400" rtl="0" eaLnBrk="1" fontAlgn="base" latinLnBrk="0" hangingPunct="1">
            <a:lnSpc>
              <a:spcPct val="100000"/>
            </a:lnSpc>
            <a:spcBef>
              <a:spcPct val="0"/>
            </a:spcBef>
            <a:spcAft>
              <a:spcPct val="0"/>
            </a:spcAft>
            <a:buClrTx/>
            <a:buSzTx/>
            <a:buFontTx/>
            <a:buNone/>
            <a:tabLst/>
          </a:pPr>
          <a:r>
            <a:rPr kumimoji="0" lang="sr-Latn-CS" altLang="sr-Latn-RS" sz="1800" b="1" i="0" u="none" strike="noStrike" kern="1200" cap="none" normalizeH="0" baseline="0" dirty="0" smtClean="0">
              <a:ln>
                <a:noFill/>
              </a:ln>
              <a:solidFill>
                <a:srgbClr val="000513"/>
              </a:solidFill>
              <a:effectLst/>
            </a:rPr>
            <a:t>аnaliza</a:t>
          </a:r>
        </a:p>
        <a:p>
          <a:pPr marL="0" marR="0" lvl="0" indent="0" algn="ctr" defTabSz="914400" rtl="0" eaLnBrk="1" fontAlgn="base" latinLnBrk="0" hangingPunct="1">
            <a:lnSpc>
              <a:spcPct val="100000"/>
            </a:lnSpc>
            <a:spcBef>
              <a:spcPct val="0"/>
            </a:spcBef>
            <a:spcAft>
              <a:spcPct val="0"/>
            </a:spcAft>
            <a:buClrTx/>
            <a:buSzTx/>
            <a:buFontTx/>
            <a:buNone/>
            <a:tabLst/>
          </a:pPr>
          <a:r>
            <a:rPr kumimoji="0" lang="sr-Latn-CS" altLang="sr-Latn-RS" sz="1800" b="1" i="0" u="none" strike="noStrike" kern="1200" cap="none" normalizeH="0" baseline="0" dirty="0" smtClean="0">
              <a:ln>
                <a:noFill/>
              </a:ln>
              <a:solidFill>
                <a:srgbClr val="000513"/>
              </a:solidFill>
              <a:effectLst/>
            </a:rPr>
            <a:t>TS, ES, BS</a:t>
          </a:r>
        </a:p>
      </dsp:txBody>
      <dsp:txXfrm>
        <a:off x="3045597" y="4026915"/>
        <a:ext cx="1196077" cy="1196077"/>
      </dsp:txXfrm>
    </dsp:sp>
    <dsp:sp modelId="{4ADBCC4D-959B-434B-8942-AD15F503E9B2}">
      <dsp:nvSpPr>
        <dsp:cNvPr id="0" name=""/>
        <dsp:cNvSpPr/>
      </dsp:nvSpPr>
      <dsp:spPr>
        <a:xfrm rot="12055068">
          <a:off x="3066101" y="2506631"/>
          <a:ext cx="1369256" cy="29387"/>
        </a:xfrm>
        <a:custGeom>
          <a:avLst/>
          <a:gdLst/>
          <a:ahLst/>
          <a:cxnLst/>
          <a:rect l="0" t="0" r="0" b="0"/>
          <a:pathLst>
            <a:path>
              <a:moveTo>
                <a:pt x="0" y="14693"/>
              </a:moveTo>
              <a:lnTo>
                <a:pt x="1369256" y="146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716498" y="2487094"/>
        <a:ext cx="68462" cy="68462"/>
      </dsp:txXfrm>
    </dsp:sp>
    <dsp:sp modelId="{60419EC8-5758-4F80-9986-005460C90FB9}">
      <dsp:nvSpPr>
        <dsp:cNvPr id="0" name=""/>
        <dsp:cNvSpPr/>
      </dsp:nvSpPr>
      <dsp:spPr>
        <a:xfrm>
          <a:off x="1475453" y="1129180"/>
          <a:ext cx="1691509" cy="16915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altLang="sr-Latn-RS" sz="1800" b="1" i="0" u="none" strike="noStrike" kern="1200" cap="none" normalizeH="0" baseline="0" smtClean="0">
              <a:ln>
                <a:noFill/>
              </a:ln>
              <a:solidFill>
                <a:srgbClr val="000513"/>
              </a:solidFill>
              <a:effectLst/>
            </a:rPr>
            <a:t>2. </a:t>
          </a:r>
          <a:r>
            <a:rPr kumimoji="0" lang="sr-Latn-CS" altLang="sr-Latn-RS" sz="1800" b="1" i="0" u="none" strike="noStrike" kern="1200" cap="none" normalizeH="0" baseline="0" smtClean="0">
              <a:ln>
                <a:noFill/>
              </a:ln>
              <a:solidFill>
                <a:srgbClr val="000513"/>
              </a:solidFill>
              <a:effectLst/>
            </a:rPr>
            <a:t>Informac.</a:t>
          </a:r>
        </a:p>
        <a:p>
          <a:pPr marL="0" marR="0" lvl="0" indent="0" algn="ctr" defTabSz="914400" rtl="0" eaLnBrk="1" fontAlgn="base" latinLnBrk="0" hangingPunct="1">
            <a:lnSpc>
              <a:spcPct val="100000"/>
            </a:lnSpc>
            <a:spcBef>
              <a:spcPct val="0"/>
            </a:spcBef>
            <a:spcAft>
              <a:spcPct val="0"/>
            </a:spcAft>
            <a:buClrTx/>
            <a:buSzTx/>
            <a:buFontTx/>
            <a:buNone/>
            <a:tabLst/>
          </a:pPr>
          <a:r>
            <a:rPr kumimoji="0" lang="sr-Latn-CS" altLang="sr-Latn-RS" sz="1800" b="1" i="0" u="none" strike="noStrike" kern="1200" cap="none" normalizeH="0" baseline="0" smtClean="0">
              <a:ln>
                <a:noFill/>
              </a:ln>
              <a:solidFill>
                <a:srgbClr val="000513"/>
              </a:solidFill>
              <a:effectLst/>
            </a:rPr>
            <a:t>fond</a:t>
          </a:r>
        </a:p>
      </dsp:txBody>
      <dsp:txXfrm>
        <a:off x="1723169" y="1376896"/>
        <a:ext cx="1196077" cy="1196077"/>
      </dsp:txXfrm>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AF7C17-778D-42A2-B573-024092497E94}" type="datetimeFigureOut">
              <a:rPr lang="en-US" smtClean="0"/>
              <a:pPr/>
              <a:t>6/26/2017</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7C0C6E-BE19-4244-B575-6F8D127176E3}" type="slidenum">
              <a:rPr lang="en-US" smtClean="0"/>
              <a:pPr/>
              <a:t>‹#›</a:t>
            </a:fld>
            <a:endParaRPr lang="en-US"/>
          </a:p>
        </p:txBody>
      </p:sp>
    </p:spTree>
    <p:extLst>
      <p:ext uri="{BB962C8B-B14F-4D97-AF65-F5344CB8AC3E}">
        <p14:creationId xmlns:p14="http://schemas.microsoft.com/office/powerpoint/2010/main" val="3758932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RS" dirty="0" smtClean="0">
                <a:solidFill>
                  <a:schemeClr val="tx1"/>
                </a:solidFill>
              </a:rPr>
              <a:t>Termin </a:t>
            </a:r>
            <a:r>
              <a:rPr lang="sr-Latn-RS" b="1" i="1" dirty="0" smtClean="0">
                <a:solidFill>
                  <a:schemeClr val="tx1"/>
                </a:solidFill>
              </a:rPr>
              <a:t>kreatologija</a:t>
            </a:r>
            <a:r>
              <a:rPr lang="sr-Latn-RS" dirty="0" smtClean="0">
                <a:solidFill>
                  <a:schemeClr val="tx1"/>
                </a:solidFill>
              </a:rPr>
              <a:t> predložio je prvi put </a:t>
            </a:r>
            <a:r>
              <a:rPr lang="sr-Latn-RS" u="sng" dirty="0" smtClean="0">
                <a:solidFill>
                  <a:schemeClr val="tx1"/>
                </a:solidFill>
              </a:rPr>
              <a:t>Mađar Istvan Magari – Beck </a:t>
            </a:r>
            <a:r>
              <a:rPr lang="sr-Latn-RS" dirty="0" smtClean="0">
                <a:solidFill>
                  <a:schemeClr val="tx1"/>
                </a:solidFill>
              </a:rPr>
              <a:t>na Konferenciji o istraživanju kreativnosti održanoj u Centru za izučavanje kreativnosti u augustu 1990. godine. On je predložio da bi se kreativnost mogla studirati unutar jednog novog, nezavisnog,  interdisciplinarnog sklopa disciplina nazvanog kreatologija koja bi bila sposobna da sintetiše mnoge različite prilaze kreativnosti i inovaciji koje su trenutno izolovane jedno od drugog. Ovaj prilaz uključuje </a:t>
            </a:r>
            <a:r>
              <a:rPr lang="sr-Latn-RS" u="sng" dirty="0" smtClean="0">
                <a:solidFill>
                  <a:schemeClr val="tx1"/>
                </a:solidFill>
              </a:rPr>
              <a:t>sociologiju, psihologiju, ekonomiju, naučno merenje, nauku menadžmenta, teoriju organizacije, kompjuterske nauke, teoriju i istoriju umetnosti, humanosti i druge nauke</a:t>
            </a:r>
            <a:r>
              <a:rPr lang="sr-Latn-RS" dirty="0" smtClean="0">
                <a:solidFill>
                  <a:schemeClr val="tx1"/>
                </a:solidFill>
              </a:rPr>
              <a:t>. </a:t>
            </a:r>
            <a:endParaRPr 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137C0C6E-BE19-4244-B575-6F8D127176E3}" type="slidenum">
              <a:rPr lang="en-US" smtClean="0"/>
              <a:pPr/>
              <a:t>3</a:t>
            </a:fld>
            <a:endParaRPr lang="en-US"/>
          </a:p>
        </p:txBody>
      </p:sp>
    </p:spTree>
    <p:extLst>
      <p:ext uri="{BB962C8B-B14F-4D97-AF65-F5344CB8AC3E}">
        <p14:creationId xmlns:p14="http://schemas.microsoft.com/office/powerpoint/2010/main" val="3333784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137C0C6E-BE19-4244-B575-6F8D127176E3}" type="slidenum">
              <a:rPr lang="en-US" smtClean="0"/>
              <a:pPr/>
              <a:t>8</a:t>
            </a:fld>
            <a:endParaRPr lang="en-US"/>
          </a:p>
        </p:txBody>
      </p:sp>
    </p:spTree>
    <p:extLst>
      <p:ext uri="{BB962C8B-B14F-4D97-AF65-F5344CB8AC3E}">
        <p14:creationId xmlns:p14="http://schemas.microsoft.com/office/powerpoint/2010/main" val="3402330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fontScale="85000" lnSpcReduction="10000"/>
          </a:bodyPr>
          <a:lstStyle/>
          <a:p>
            <a:pPr eaLnBrk="0" hangingPunct="0">
              <a:spcBef>
                <a:spcPct val="50000"/>
              </a:spcBef>
            </a:pPr>
            <a:r>
              <a:rPr lang="sr-Cyrl-CS" sz="1800" b="1" dirty="0" smtClean="0">
                <a:solidFill>
                  <a:srgbClr val="12020F"/>
                </a:solidFill>
                <a:latin typeface="Arial" pitchFamily="34" charset="0"/>
              </a:rPr>
              <a:t>Postoji nekoliko metoda za rešavanje problema putem povećanja inventivnosti:</a:t>
            </a:r>
            <a:endParaRPr lang="en-US" sz="1800" b="1" dirty="0" smtClean="0">
              <a:solidFill>
                <a:srgbClr val="12020F"/>
              </a:solidFill>
              <a:latin typeface="Arial" pitchFamily="34" charset="0"/>
            </a:endParaRPr>
          </a:p>
          <a:p>
            <a:pPr lvl="3" eaLnBrk="0" hangingPunct="0">
              <a:spcBef>
                <a:spcPct val="50000"/>
              </a:spcBef>
              <a:buFontTx/>
              <a:buChar char="•"/>
            </a:pPr>
            <a:r>
              <a:rPr lang="en-US" sz="1800" b="1" dirty="0" smtClean="0">
                <a:solidFill>
                  <a:srgbClr val="12020F"/>
                </a:solidFill>
                <a:latin typeface="Arial" pitchFamily="34" charset="0"/>
              </a:rPr>
              <a:t>	Brainstorming</a:t>
            </a:r>
          </a:p>
          <a:p>
            <a:pPr lvl="3" eaLnBrk="0" hangingPunct="0">
              <a:spcBef>
                <a:spcPct val="50000"/>
              </a:spcBef>
              <a:buFontTx/>
              <a:buChar char="•"/>
            </a:pPr>
            <a:r>
              <a:rPr lang="en-US" sz="1800" b="1" dirty="0" smtClean="0">
                <a:solidFill>
                  <a:srgbClr val="12020F"/>
                </a:solidFill>
                <a:latin typeface="Arial" pitchFamily="34" charset="0"/>
              </a:rPr>
              <a:t> 	</a:t>
            </a:r>
            <a:r>
              <a:rPr lang="en-US" sz="1800" b="1" dirty="0" err="1" smtClean="0">
                <a:solidFill>
                  <a:srgbClr val="12020F"/>
                </a:solidFill>
                <a:latin typeface="Arial" pitchFamily="34" charset="0"/>
              </a:rPr>
              <a:t>Synectics</a:t>
            </a:r>
            <a:endParaRPr lang="en-US" sz="1800" b="1" dirty="0" smtClean="0">
              <a:solidFill>
                <a:srgbClr val="12020F"/>
              </a:solidFill>
              <a:latin typeface="Arial" pitchFamily="34" charset="0"/>
            </a:endParaRPr>
          </a:p>
          <a:p>
            <a:pPr lvl="3" eaLnBrk="0" hangingPunct="0">
              <a:spcBef>
                <a:spcPct val="50000"/>
              </a:spcBef>
              <a:buFontTx/>
              <a:buChar char="•"/>
            </a:pPr>
            <a:r>
              <a:rPr lang="en-US" sz="1800" b="1" dirty="0" smtClean="0">
                <a:solidFill>
                  <a:srgbClr val="12020F"/>
                </a:solidFill>
                <a:latin typeface="Arial" pitchFamily="34" charset="0"/>
              </a:rPr>
              <a:t> 	Lateral Thinking</a:t>
            </a:r>
          </a:p>
          <a:p>
            <a:pPr lvl="3" eaLnBrk="0" hangingPunct="0">
              <a:spcBef>
                <a:spcPct val="50000"/>
              </a:spcBef>
              <a:buFontTx/>
              <a:buChar char="•"/>
            </a:pPr>
            <a:r>
              <a:rPr lang="en-US" sz="1800" b="1" dirty="0" smtClean="0">
                <a:solidFill>
                  <a:srgbClr val="12020F"/>
                </a:solidFill>
                <a:latin typeface="Arial" pitchFamily="34" charset="0"/>
              </a:rPr>
              <a:t> 	</a:t>
            </a:r>
            <a:r>
              <a:rPr lang="en-US" sz="1800" b="1" dirty="0" err="1" smtClean="0">
                <a:solidFill>
                  <a:srgbClr val="12020F"/>
                </a:solidFill>
                <a:latin typeface="Arial" pitchFamily="34" charset="0"/>
              </a:rPr>
              <a:t>Neurolinguistic</a:t>
            </a:r>
            <a:r>
              <a:rPr lang="en-US" sz="1800" b="1" dirty="0" smtClean="0">
                <a:solidFill>
                  <a:srgbClr val="12020F"/>
                </a:solidFill>
                <a:latin typeface="Arial" pitchFamily="34" charset="0"/>
              </a:rPr>
              <a:t> Programming</a:t>
            </a:r>
          </a:p>
          <a:p>
            <a:pPr lvl="3" eaLnBrk="0" hangingPunct="0">
              <a:spcBef>
                <a:spcPct val="50000"/>
              </a:spcBef>
              <a:buFontTx/>
              <a:buChar char="•"/>
            </a:pPr>
            <a:r>
              <a:rPr lang="en-US" sz="1800" b="1" dirty="0" smtClean="0">
                <a:solidFill>
                  <a:srgbClr val="12020F"/>
                </a:solidFill>
                <a:latin typeface="Arial" pitchFamily="34" charset="0"/>
              </a:rPr>
              <a:t> 	Mind Mapping</a:t>
            </a:r>
          </a:p>
          <a:p>
            <a:pPr eaLnBrk="0" hangingPunct="0">
              <a:spcBef>
                <a:spcPct val="50000"/>
              </a:spcBef>
            </a:pPr>
            <a:r>
              <a:rPr lang="sr-Cyrl-CS" sz="1800" b="1" dirty="0" smtClean="0">
                <a:solidFill>
                  <a:srgbClr val="FF0000"/>
                </a:solidFill>
                <a:latin typeface="Arial" pitchFamily="34" charset="0"/>
              </a:rPr>
              <a:t>Sve su bazirane na emocionalnoj osnovi</a:t>
            </a:r>
            <a:r>
              <a:rPr lang="en-US" sz="1800" b="1" dirty="0" smtClean="0">
                <a:solidFill>
                  <a:srgbClr val="FF0000"/>
                </a:solidFill>
                <a:latin typeface="Arial" pitchFamily="34" charset="0"/>
              </a:rPr>
              <a:t>.</a:t>
            </a:r>
          </a:p>
          <a:p>
            <a:pPr eaLnBrk="0" hangingPunct="0">
              <a:spcBef>
                <a:spcPct val="50000"/>
              </a:spcBef>
            </a:pPr>
            <a:r>
              <a:rPr lang="sr-Cyrl-CS" sz="1800" b="1" dirty="0" smtClean="0">
                <a:solidFill>
                  <a:schemeClr val="tx2"/>
                </a:solidFill>
                <a:latin typeface="Arial" pitchFamily="34" charset="0"/>
              </a:rPr>
              <a:t>TRIZ je jedini baziran na empirijskoj osnovi!!</a:t>
            </a:r>
            <a:r>
              <a:rPr lang="en-US" sz="1800" b="1" dirty="0" smtClean="0">
                <a:solidFill>
                  <a:schemeClr val="tx2"/>
                </a:solidFill>
                <a:latin typeface="Arial" pitchFamily="34" charset="0"/>
              </a:rPr>
              <a:t>!</a:t>
            </a:r>
            <a:r>
              <a:rPr lang="sr-Cyrl-CS" sz="1800" b="1" dirty="0" smtClean="0">
                <a:solidFill>
                  <a:schemeClr val="tx2"/>
                </a:solidFill>
                <a:latin typeface="Arial" pitchFamily="34" charset="0"/>
              </a:rPr>
              <a:t> On je jedini u stanju da savlada Psihološku inerciju kod čoveka.</a:t>
            </a:r>
            <a:r>
              <a:rPr lang="sr-Cyrl-CS" sz="1800" b="1" dirty="0" smtClean="0">
                <a:solidFill>
                  <a:srgbClr val="12020F"/>
                </a:solidFill>
                <a:latin typeface="Arial" pitchFamily="34" charset="0"/>
              </a:rPr>
              <a:t> </a:t>
            </a:r>
            <a:endParaRPr lang="en-US" sz="1800" b="1" dirty="0" smtClean="0">
              <a:solidFill>
                <a:srgbClr val="12020F"/>
              </a:solidFill>
              <a:latin typeface="Arial" pitchFamily="34" charset="0"/>
            </a:endParaRPr>
          </a:p>
          <a:p>
            <a:pPr eaLnBrk="0" hangingPunct="0">
              <a:spcBef>
                <a:spcPct val="50000"/>
              </a:spcBef>
            </a:pPr>
            <a:r>
              <a:rPr lang="sr-Cyrl-CS" sz="1800" b="1" dirty="0" smtClean="0">
                <a:solidFill>
                  <a:srgbClr val="12020F"/>
                </a:solidFill>
                <a:latin typeface="Arial" pitchFamily="34" charset="0"/>
              </a:rPr>
              <a:t>Psihološka inercija se zasniva na osnovu potreba</a:t>
            </a:r>
            <a:r>
              <a:rPr lang="en-US" sz="1800" b="1" dirty="0" smtClean="0">
                <a:solidFill>
                  <a:srgbClr val="12020F"/>
                </a:solidFill>
                <a:latin typeface="Arial" pitchFamily="34" charset="0"/>
              </a:rPr>
              <a:t>, </a:t>
            </a:r>
            <a:r>
              <a:rPr lang="sr-Cyrl-CS" sz="1800" b="1" dirty="0" smtClean="0">
                <a:solidFill>
                  <a:srgbClr val="12020F"/>
                </a:solidFill>
                <a:latin typeface="Arial" pitchFamily="34" charset="0"/>
              </a:rPr>
              <a:t>našeg obrazovanja</a:t>
            </a:r>
            <a:r>
              <a:rPr lang="en-US" sz="1800" b="1" dirty="0" smtClean="0">
                <a:solidFill>
                  <a:srgbClr val="12020F"/>
                </a:solidFill>
                <a:latin typeface="Arial" pitchFamily="34" charset="0"/>
              </a:rPr>
              <a:t>, </a:t>
            </a:r>
            <a:r>
              <a:rPr lang="sr-Cyrl-CS" sz="1800" b="1" dirty="0" smtClean="0">
                <a:solidFill>
                  <a:srgbClr val="12020F"/>
                </a:solidFill>
                <a:latin typeface="Arial" pitchFamily="34" charset="0"/>
              </a:rPr>
              <a:t>paradigmi</a:t>
            </a:r>
            <a:r>
              <a:rPr lang="en-US" sz="1800" b="1" dirty="0" smtClean="0">
                <a:solidFill>
                  <a:srgbClr val="12020F"/>
                </a:solidFill>
                <a:latin typeface="Arial" pitchFamily="34" charset="0"/>
              </a:rPr>
              <a:t>, </a:t>
            </a:r>
            <a:r>
              <a:rPr lang="sr-Cyrl-CS" sz="1800" b="1" dirty="0" smtClean="0">
                <a:solidFill>
                  <a:srgbClr val="12020F"/>
                </a:solidFill>
                <a:latin typeface="Arial" pitchFamily="34" charset="0"/>
              </a:rPr>
              <a:t>spoljnjih procesa</a:t>
            </a:r>
            <a:r>
              <a:rPr lang="en-US" sz="1800" b="1" dirty="0" smtClean="0">
                <a:solidFill>
                  <a:srgbClr val="12020F"/>
                </a:solidFill>
                <a:latin typeface="Arial" pitchFamily="34" charset="0"/>
              </a:rPr>
              <a:t>, </a:t>
            </a:r>
            <a:r>
              <a:rPr lang="sr-Cyrl-CS" sz="1800" b="1" dirty="0" smtClean="0">
                <a:solidFill>
                  <a:srgbClr val="12020F"/>
                </a:solidFill>
                <a:latin typeface="Arial" pitchFamily="34" charset="0"/>
              </a:rPr>
              <a:t>ostvarenih uspeha</a:t>
            </a:r>
            <a:r>
              <a:rPr lang="en-US" sz="1800" b="1" dirty="0" smtClean="0">
                <a:solidFill>
                  <a:srgbClr val="12020F"/>
                </a:solidFill>
                <a:latin typeface="Arial" pitchFamily="34" charset="0"/>
              </a:rPr>
              <a:t>, </a:t>
            </a:r>
            <a:r>
              <a:rPr lang="sr-Cyrl-CS" sz="1800" b="1" dirty="0" smtClean="0">
                <a:solidFill>
                  <a:srgbClr val="12020F"/>
                </a:solidFill>
                <a:latin typeface="Arial" pitchFamily="34" charset="0"/>
              </a:rPr>
              <a:t>iskustvenih grešaka i zato kažemo</a:t>
            </a:r>
            <a:r>
              <a:rPr lang="en-US" sz="1800" b="1" dirty="0" smtClean="0">
                <a:solidFill>
                  <a:srgbClr val="12020F"/>
                </a:solidFill>
                <a:latin typeface="Arial" pitchFamily="34" charset="0"/>
              </a:rPr>
              <a:t> “</a:t>
            </a:r>
            <a:r>
              <a:rPr lang="sr-Cyrl-CS" sz="1800" b="1" dirty="0" smtClean="0">
                <a:solidFill>
                  <a:srgbClr val="12020F"/>
                </a:solidFill>
                <a:latin typeface="Arial" pitchFamily="34" charset="0"/>
              </a:rPr>
              <a:t>uvek ćemo učiniti to na taj i takav način</a:t>
            </a:r>
            <a:r>
              <a:rPr lang="en-US" sz="1800" b="1" dirty="0" smtClean="0">
                <a:solidFill>
                  <a:srgbClr val="12020F"/>
                </a:solidFill>
                <a:latin typeface="Arial" pitchFamily="34" charset="0"/>
              </a:rPr>
              <a:t>”.</a:t>
            </a:r>
          </a:p>
          <a:p>
            <a:endParaRPr lang="en-US" dirty="0"/>
          </a:p>
        </p:txBody>
      </p:sp>
      <p:sp>
        <p:nvSpPr>
          <p:cNvPr id="4" name="Slide Number Placeholder 3"/>
          <p:cNvSpPr>
            <a:spLocks noGrp="1"/>
          </p:cNvSpPr>
          <p:nvPr>
            <p:ph type="sldNum" sz="quarter" idx="10"/>
          </p:nvPr>
        </p:nvSpPr>
        <p:spPr/>
        <p:txBody>
          <a:bodyPr/>
          <a:lstStyle/>
          <a:p>
            <a:fld id="{137C0C6E-BE19-4244-B575-6F8D127176E3}" type="slidenum">
              <a:rPr lang="en-US" smtClean="0"/>
              <a:pPr/>
              <a:t>11</a:t>
            </a:fld>
            <a:endParaRPr lang="en-US"/>
          </a:p>
        </p:txBody>
      </p:sp>
    </p:spTree>
    <p:extLst>
      <p:ext uri="{BB962C8B-B14F-4D97-AF65-F5344CB8AC3E}">
        <p14:creationId xmlns:p14="http://schemas.microsoft.com/office/powerpoint/2010/main" val="3455880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1D5B7C-E5CE-473D-95E5-4183FC9114A1}" type="slidenum">
              <a:rPr lang="en-US" smtClean="0"/>
              <a:pPr/>
              <a:t>13</a:t>
            </a:fld>
            <a:endParaRPr lang="en-US"/>
          </a:p>
        </p:txBody>
      </p:sp>
    </p:spTree>
    <p:extLst>
      <p:ext uri="{BB962C8B-B14F-4D97-AF65-F5344CB8AC3E}">
        <p14:creationId xmlns:p14="http://schemas.microsoft.com/office/powerpoint/2010/main" val="3115309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E84306-0D26-40A5-A9DB-17F0FCB5625D}" type="datetimeFigureOut">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FE5F4-3FBC-4FF2-868D-4B7759FE966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E84306-0D26-40A5-A9DB-17F0FCB5625D}" type="datetimeFigureOut">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FE5F4-3FBC-4FF2-868D-4B7759FE966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E84306-0D26-40A5-A9DB-17F0FCB5625D}" type="datetimeFigureOut">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FE5F4-3FBC-4FF2-868D-4B7759FE966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162" y="34925"/>
            <a:ext cx="10462075" cy="6137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4813" y="6488113"/>
            <a:ext cx="2539339" cy="265112"/>
          </a:xfrm>
        </p:spPr>
        <p:txBody>
          <a:bodyPr/>
          <a:lstStyle>
            <a:lvl1pPr>
              <a:defRPr/>
            </a:lvl1pPr>
          </a:lstStyle>
          <a:p>
            <a:fld id="{BE9E7848-0A21-4DBB-84BE-99089ABC8302}" type="datetime1">
              <a:rPr lang="en-US"/>
              <a:pPr/>
              <a:t>6/26/2017</a:t>
            </a:fld>
            <a:r>
              <a:rPr lang="en-US"/>
              <a:t> </a:t>
            </a:r>
          </a:p>
        </p:txBody>
      </p:sp>
      <p:sp>
        <p:nvSpPr>
          <p:cNvPr id="4" name="Footer Placeholder 3"/>
          <p:cNvSpPr>
            <a:spLocks noGrp="1"/>
          </p:cNvSpPr>
          <p:nvPr>
            <p:ph type="ftr" sz="quarter" idx="11"/>
          </p:nvPr>
        </p:nvSpPr>
        <p:spPr>
          <a:xfrm>
            <a:off x="4164515" y="6400800"/>
            <a:ext cx="3859795" cy="300038"/>
          </a:xfrm>
        </p:spPr>
        <p:txBody>
          <a:bodyPr/>
          <a:lstStyle>
            <a:lvl1pPr>
              <a:defRPr/>
            </a:lvl1pPr>
          </a:lstStyle>
          <a:p>
            <a:r>
              <a:rPr lang="sr-Cyrl-CS"/>
              <a:t>Рајић др Душан,дипл. инж.Пук мр Божидар Жакула, дипл. Инж.</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E84306-0D26-40A5-A9DB-17F0FCB5625D}" type="datetimeFigureOut">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FE5F4-3FBC-4FF2-868D-4B7759FE966A}"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384"/>
            <a:ext cx="12194853" cy="688538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E84306-0D26-40A5-A9DB-17F0FCB5625D}" type="datetimeFigureOut">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FE5F4-3FBC-4FF2-868D-4B7759FE966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E84306-0D26-40A5-A9DB-17F0FCB5625D}" type="datetimeFigureOut">
              <a:rPr lang="en-US" smtClean="0"/>
              <a:pPr/>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FE5F4-3FBC-4FF2-868D-4B7759FE966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E84306-0D26-40A5-A9DB-17F0FCB5625D}" type="datetimeFigureOut">
              <a:rPr lang="en-US" smtClean="0"/>
              <a:pPr/>
              <a:t>6/26/2017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2FE5F4-3FBC-4FF2-868D-4B7759FE966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E84306-0D26-40A5-A9DB-17F0FCB5625D}" type="datetimeFigureOut">
              <a:rPr lang="en-US" smtClean="0"/>
              <a:pPr/>
              <a:t>6/26/2017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2FE5F4-3FBC-4FF2-868D-4B7759FE966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E84306-0D26-40A5-A9DB-17F0FCB5625D}" type="datetimeFigureOut">
              <a:rPr lang="en-US" smtClean="0"/>
              <a:pPr/>
              <a:t>6/26/2017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2FE5F4-3FBC-4FF2-868D-4B7759FE966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E84306-0D26-40A5-A9DB-17F0FCB5625D}" type="datetimeFigureOut">
              <a:rPr lang="en-US" smtClean="0"/>
              <a:pPr/>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FE5F4-3FBC-4FF2-868D-4B7759FE966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E84306-0D26-40A5-A9DB-17F0FCB5625D}" type="datetimeFigureOut">
              <a:rPr lang="en-US" smtClean="0"/>
              <a:pPr/>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FE5F4-3FBC-4FF2-868D-4B7759FE966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E84306-0D26-40A5-A9DB-17F0FCB5625D}" type="datetimeFigureOut">
              <a:rPr lang="en-US" smtClean="0"/>
              <a:pPr/>
              <a:t>6/26/2017</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2FE5F4-3FBC-4FF2-868D-4B7759FE966A}" type="slidenum">
              <a:rPr lang="en-US" smtClean="0"/>
              <a:pPr/>
              <a:t>‹#›</a:t>
            </a:fld>
            <a:endParaRPr lang="en-US"/>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27384"/>
            <a:ext cx="12194853" cy="68853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www.improvize.com/blog/Creativity"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6.wmf"/><Relationship Id="rId4" Type="http://schemas.openxmlformats.org/officeDocument/2006/relationships/diagramData" Target="../diagrams/data1.xml"/><Relationship Id="rId9"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l="1595" t="31100" r="40988" b="3801"/>
          <a:stretch>
            <a:fillRect/>
          </a:stretch>
        </p:blipFill>
        <p:spPr bwMode="auto">
          <a:xfrm>
            <a:off x="2494011" y="1052736"/>
            <a:ext cx="8207397" cy="5504612"/>
          </a:xfrm>
          <a:prstGeom prst="rect">
            <a:avLst/>
          </a:prstGeom>
          <a:noFill/>
          <a:ln w="9525">
            <a:noFill/>
            <a:miter lim="800000"/>
            <a:headEnd/>
            <a:tailEnd/>
          </a:ln>
        </p:spPr>
      </p:pic>
      <p:grpSp>
        <p:nvGrpSpPr>
          <p:cNvPr id="4" name="Group 3"/>
          <p:cNvGrpSpPr/>
          <p:nvPr/>
        </p:nvGrpSpPr>
        <p:grpSpPr>
          <a:xfrm>
            <a:off x="2412227" y="457200"/>
            <a:ext cx="8313147" cy="455715"/>
            <a:chOff x="0" y="4008"/>
            <a:chExt cx="7716837" cy="455715"/>
          </a:xfrm>
        </p:grpSpPr>
        <p:sp>
          <p:nvSpPr>
            <p:cNvPr id="5" name="Rounded Rectangle 4"/>
            <p:cNvSpPr/>
            <p:nvPr/>
          </p:nvSpPr>
          <p:spPr>
            <a:xfrm>
              <a:off x="0" y="4008"/>
              <a:ext cx="7716837" cy="455715"/>
            </a:xfrm>
            <a:prstGeom prst="roundRect">
              <a:avLst/>
            </a:prstGeom>
            <a:gradFill rotWithShape="1">
              <a:gsLst>
                <a:gs pos="53000">
                  <a:srgbClr val="80387F"/>
                </a:gs>
                <a:gs pos="54000">
                  <a:srgbClr val="80387F"/>
                </a:gs>
                <a:gs pos="0">
                  <a:srgbClr val="2C4C7C"/>
                </a:gs>
                <a:gs pos="100000">
                  <a:srgbClr val="E32D91">
                    <a:hueOff val="0"/>
                    <a:satOff val="0"/>
                    <a:lumOff val="0"/>
                    <a:alphaOff val="0"/>
                    <a:shade val="88000"/>
                    <a:lumMod val="94000"/>
                  </a:srgbClr>
                </a:gs>
              </a:gsLst>
              <a:path path="circle">
                <a:fillToRect l="50000" t="100000" r="100000" b="50000"/>
              </a:path>
            </a:gradFill>
            <a:ln>
              <a:noFill/>
            </a:ln>
            <a:effectLst>
              <a:reflection blurRad="12700" stA="26000" endPos="32000" dist="12700" dir="5400000" sy="-100000" rotWithShape="0"/>
            </a:effectLst>
          </p:spPr>
        </p:sp>
        <p:sp>
          <p:nvSpPr>
            <p:cNvPr id="6" name="Rounded Rectangle 4"/>
            <p:cNvSpPr/>
            <p:nvPr/>
          </p:nvSpPr>
          <p:spPr>
            <a:xfrm>
              <a:off x="22246" y="26254"/>
              <a:ext cx="7672345" cy="411223"/>
            </a:xfrm>
            <a:prstGeom prst="rect">
              <a:avLst/>
            </a:prstGeom>
            <a:noFill/>
            <a:ln>
              <a:noFill/>
            </a:ln>
            <a:effectLst/>
          </p:spPr>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sr-Latn-RS" sz="2000" b="1" dirty="0">
                  <a:solidFill>
                    <a:schemeClr val="bg1"/>
                  </a:solidFill>
                </a:rPr>
                <a:t>KREATOLOGIJA </a:t>
              </a:r>
              <a:r>
                <a:rPr lang="sr-Latn-RS" sz="2000" b="1" dirty="0" smtClean="0">
                  <a:solidFill>
                    <a:schemeClr val="bg1"/>
                  </a:solidFill>
                </a:rPr>
                <a:t>(</a:t>
              </a:r>
              <a:r>
                <a:rPr lang="en-US" sz="2000" b="1" dirty="0">
                  <a:solidFill>
                    <a:schemeClr val="bg1"/>
                  </a:solidFill>
                </a:rPr>
                <a:t>I</a:t>
              </a:r>
              <a:r>
                <a:rPr lang="sr-Latn-RS" sz="2000" b="1" dirty="0">
                  <a:solidFill>
                    <a:schemeClr val="bg1"/>
                  </a:solidFill>
                </a:rPr>
                <a:t>zgradimo sebe kao kreativnu ličnost)</a:t>
              </a:r>
              <a:endParaRPr kumimoji="0" lang="en-US" sz="1900" b="0" i="0" u="none" strike="noStrike" kern="1200" cap="none" spc="0" normalizeH="0" baseline="0" noProof="0" dirty="0">
                <a:ln>
                  <a:noFill/>
                </a:ln>
                <a:solidFill>
                  <a:schemeClr val="bg1"/>
                </a:solidFill>
                <a:effectLst/>
                <a:uLnTx/>
                <a:uFillTx/>
                <a:latin typeface="Corbel" charset="0"/>
                <a:ea typeface="Corbel" charset="0"/>
                <a:cs typeface="Corbel" charset="0"/>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Od PPM do TRIZ"/>
          <p:cNvPicPr>
            <a:picLocks noChangeAspect="1" noChangeArrowheads="1"/>
          </p:cNvPicPr>
          <p:nvPr/>
        </p:nvPicPr>
        <p:blipFill>
          <a:blip r:embed="rId2" cstate="print"/>
          <a:srcRect/>
          <a:stretch>
            <a:fillRect/>
          </a:stretch>
        </p:blipFill>
        <p:spPr bwMode="auto">
          <a:xfrm>
            <a:off x="2436192" y="1065708"/>
            <a:ext cx="8265217" cy="3227388"/>
          </a:xfrm>
          <a:prstGeom prst="rect">
            <a:avLst/>
          </a:prstGeom>
          <a:noFill/>
          <a:ln w="9525">
            <a:noFill/>
            <a:miter lim="800000"/>
            <a:headEnd/>
            <a:tailEnd/>
          </a:ln>
        </p:spPr>
      </p:pic>
      <p:sp>
        <p:nvSpPr>
          <p:cNvPr id="28675" name="Text Box 3"/>
          <p:cNvSpPr txBox="1">
            <a:spLocks noChangeArrowheads="1"/>
          </p:cNvSpPr>
          <p:nvPr/>
        </p:nvSpPr>
        <p:spPr bwMode="auto">
          <a:xfrm>
            <a:off x="2462183" y="4574760"/>
            <a:ext cx="3416205" cy="438416"/>
          </a:xfrm>
          <a:prstGeom prst="rect">
            <a:avLst/>
          </a:prstGeom>
          <a:noFill/>
          <a:ln w="9525">
            <a:noFill/>
            <a:miter lim="800000"/>
            <a:headEnd/>
            <a:tailEnd/>
          </a:ln>
        </p:spPr>
        <p:txBody>
          <a:bodyPr wrap="square" lIns="68415" tIns="34208" rIns="68415" bIns="34208">
            <a:spAutoFit/>
          </a:bodyPr>
          <a:lstStyle/>
          <a:p>
            <a:pPr defTabSz="684213">
              <a:spcBef>
                <a:spcPct val="50000"/>
              </a:spcBef>
            </a:pPr>
            <a:r>
              <a:rPr lang="sr-Latn-CS" sz="2400" dirty="0"/>
              <a:t>Haos: Samo pokušavajmo! </a:t>
            </a:r>
          </a:p>
        </p:txBody>
      </p:sp>
      <p:sp>
        <p:nvSpPr>
          <p:cNvPr id="28676" name="Text Box 4"/>
          <p:cNvSpPr txBox="1">
            <a:spLocks noChangeArrowheads="1"/>
          </p:cNvSpPr>
          <p:nvPr/>
        </p:nvSpPr>
        <p:spPr bwMode="auto">
          <a:xfrm>
            <a:off x="6022404" y="4509120"/>
            <a:ext cx="2160240" cy="438416"/>
          </a:xfrm>
          <a:prstGeom prst="rect">
            <a:avLst/>
          </a:prstGeom>
          <a:noFill/>
          <a:ln w="9525">
            <a:noFill/>
            <a:miter lim="800000"/>
            <a:headEnd/>
            <a:tailEnd/>
          </a:ln>
        </p:spPr>
        <p:txBody>
          <a:bodyPr wrap="square" lIns="68415" tIns="34208" rIns="68415" bIns="34208">
            <a:spAutoFit/>
          </a:bodyPr>
          <a:lstStyle/>
          <a:p>
            <a:pPr defTabSz="684213">
              <a:spcBef>
                <a:spcPct val="50000"/>
              </a:spcBef>
            </a:pPr>
            <a:r>
              <a:rPr lang="sr-Latn-CS" sz="2400" dirty="0"/>
              <a:t>Pokušajmo sve!</a:t>
            </a:r>
            <a:r>
              <a:rPr lang="sr-Latn-CS" sz="2400" b="0" dirty="0"/>
              <a:t> </a:t>
            </a:r>
          </a:p>
        </p:txBody>
      </p:sp>
      <p:sp>
        <p:nvSpPr>
          <p:cNvPr id="28677" name="Text Box 5"/>
          <p:cNvSpPr txBox="1">
            <a:spLocks noChangeArrowheads="1"/>
          </p:cNvSpPr>
          <p:nvPr/>
        </p:nvSpPr>
        <p:spPr bwMode="auto">
          <a:xfrm>
            <a:off x="8397400" y="4565468"/>
            <a:ext cx="2304010" cy="807748"/>
          </a:xfrm>
          <a:prstGeom prst="rect">
            <a:avLst/>
          </a:prstGeom>
          <a:noFill/>
          <a:ln w="9525">
            <a:noFill/>
            <a:miter lim="800000"/>
            <a:headEnd/>
            <a:tailEnd/>
          </a:ln>
        </p:spPr>
        <p:txBody>
          <a:bodyPr wrap="square" lIns="68415" tIns="34208" rIns="68415" bIns="34208">
            <a:spAutoFit/>
          </a:bodyPr>
          <a:lstStyle/>
          <a:p>
            <a:pPr algn="ctr" defTabSz="684213">
              <a:spcBef>
                <a:spcPct val="50000"/>
              </a:spcBef>
            </a:pPr>
            <a:r>
              <a:rPr lang="sr-Latn-CS" sz="2400" dirty="0"/>
              <a:t>Usmereno  ka rešenju!</a:t>
            </a:r>
            <a:r>
              <a:rPr lang="sr-Latn-CS" sz="2400" b="0" dirty="0"/>
              <a:t>  </a:t>
            </a:r>
          </a:p>
        </p:txBody>
      </p:sp>
      <p:sp>
        <p:nvSpPr>
          <p:cNvPr id="28678" name="Text Box 6"/>
          <p:cNvSpPr txBox="1">
            <a:spLocks noChangeArrowheads="1"/>
          </p:cNvSpPr>
          <p:nvPr/>
        </p:nvSpPr>
        <p:spPr bwMode="auto">
          <a:xfrm>
            <a:off x="2638028" y="5028874"/>
            <a:ext cx="3416399" cy="992414"/>
          </a:xfrm>
          <a:prstGeom prst="rect">
            <a:avLst/>
          </a:prstGeom>
          <a:noFill/>
          <a:ln w="9525">
            <a:noFill/>
            <a:miter lim="800000"/>
            <a:headEnd/>
            <a:tailEnd/>
          </a:ln>
        </p:spPr>
        <p:txBody>
          <a:bodyPr wrap="square" lIns="68415" tIns="34208" rIns="68415" bIns="34208">
            <a:spAutoFit/>
          </a:bodyPr>
          <a:lstStyle/>
          <a:p>
            <a:pPr defTabSz="684213">
              <a:spcBef>
                <a:spcPct val="50000"/>
              </a:spcBef>
            </a:pPr>
            <a:r>
              <a:rPr lang="sr-Latn-CS" sz="2400" b="0" dirty="0"/>
              <a:t>Breinstorming,</a:t>
            </a:r>
          </a:p>
          <a:p>
            <a:pPr defTabSz="684213">
              <a:spcBef>
                <a:spcPct val="50000"/>
              </a:spcBef>
            </a:pPr>
            <a:r>
              <a:rPr lang="sr-Latn-CS" sz="2400" b="0" dirty="0" smtClean="0"/>
              <a:t>Sinektika </a:t>
            </a:r>
            <a:r>
              <a:rPr lang="sr-Latn-CS" sz="2400" b="0" dirty="0"/>
              <a:t>itd. </a:t>
            </a:r>
          </a:p>
        </p:txBody>
      </p:sp>
      <p:sp>
        <p:nvSpPr>
          <p:cNvPr id="28679" name="Text Box 7"/>
          <p:cNvSpPr txBox="1">
            <a:spLocks noChangeArrowheads="1"/>
          </p:cNvSpPr>
          <p:nvPr/>
        </p:nvSpPr>
        <p:spPr bwMode="auto">
          <a:xfrm>
            <a:off x="5063240" y="5100882"/>
            <a:ext cx="4078568" cy="992414"/>
          </a:xfrm>
          <a:prstGeom prst="rect">
            <a:avLst/>
          </a:prstGeom>
          <a:noFill/>
          <a:ln w="9525">
            <a:noFill/>
            <a:miter lim="800000"/>
            <a:headEnd/>
            <a:tailEnd/>
          </a:ln>
        </p:spPr>
        <p:txBody>
          <a:bodyPr lIns="68415" tIns="34208" rIns="68415" bIns="34208">
            <a:spAutoFit/>
          </a:bodyPr>
          <a:lstStyle/>
          <a:p>
            <a:pPr defTabSz="684213">
              <a:spcBef>
                <a:spcPct val="50000"/>
              </a:spcBef>
            </a:pPr>
            <a:r>
              <a:rPr lang="sr-Latn-CS" sz="2400" b="0" dirty="0"/>
              <a:t>Morfološka analiza,</a:t>
            </a:r>
          </a:p>
          <a:p>
            <a:pPr defTabSz="684213">
              <a:spcBef>
                <a:spcPct val="50000"/>
              </a:spcBef>
            </a:pPr>
            <a:r>
              <a:rPr lang="sr-Latn-CS" sz="2400" b="0" dirty="0"/>
              <a:t>Osbornova anketa, </a:t>
            </a:r>
            <a:r>
              <a:rPr lang="sr-Latn-CS" sz="2400" b="0" dirty="0" smtClean="0"/>
              <a:t>itd.</a:t>
            </a:r>
            <a:endParaRPr lang="sr-Latn-CS" sz="2400" b="0" dirty="0"/>
          </a:p>
        </p:txBody>
      </p:sp>
      <p:sp>
        <p:nvSpPr>
          <p:cNvPr id="28680" name="Text Box 8"/>
          <p:cNvSpPr txBox="1">
            <a:spLocks noChangeArrowheads="1"/>
          </p:cNvSpPr>
          <p:nvPr/>
        </p:nvSpPr>
        <p:spPr bwMode="auto">
          <a:xfrm>
            <a:off x="9046740" y="5370289"/>
            <a:ext cx="1591971" cy="434975"/>
          </a:xfrm>
          <a:prstGeom prst="rect">
            <a:avLst/>
          </a:prstGeom>
          <a:noFill/>
          <a:ln w="9525">
            <a:noFill/>
            <a:miter lim="800000"/>
            <a:headEnd/>
            <a:tailEnd/>
          </a:ln>
        </p:spPr>
        <p:txBody>
          <a:bodyPr lIns="68415" tIns="34208" rIns="68415" bIns="34208">
            <a:spAutoFit/>
          </a:bodyPr>
          <a:lstStyle/>
          <a:p>
            <a:pPr defTabSz="684213">
              <a:spcBef>
                <a:spcPct val="50000"/>
              </a:spcBef>
            </a:pPr>
            <a:r>
              <a:rPr lang="sr-Latn-CS" sz="2400">
                <a:solidFill>
                  <a:srgbClr val="0033CC"/>
                </a:solidFill>
              </a:rPr>
              <a:t>T R I Z</a:t>
            </a:r>
            <a:r>
              <a:rPr lang="sr-Latn-CS" sz="2400"/>
              <a:t> </a:t>
            </a:r>
          </a:p>
        </p:txBody>
      </p:sp>
      <p:grpSp>
        <p:nvGrpSpPr>
          <p:cNvPr id="10" name="Group 9"/>
          <p:cNvGrpSpPr/>
          <p:nvPr/>
        </p:nvGrpSpPr>
        <p:grpSpPr>
          <a:xfrm>
            <a:off x="2412227" y="457200"/>
            <a:ext cx="8313147" cy="455715"/>
            <a:chOff x="0" y="4008"/>
            <a:chExt cx="7716837" cy="455715"/>
          </a:xfrm>
        </p:grpSpPr>
        <p:sp>
          <p:nvSpPr>
            <p:cNvPr id="11" name="Rounded Rectangle 10"/>
            <p:cNvSpPr/>
            <p:nvPr/>
          </p:nvSpPr>
          <p:spPr>
            <a:xfrm>
              <a:off x="0" y="4008"/>
              <a:ext cx="7716837" cy="455715"/>
            </a:xfrm>
            <a:prstGeom prst="roundRect">
              <a:avLst/>
            </a:prstGeom>
            <a:gradFill rotWithShape="1">
              <a:gsLst>
                <a:gs pos="53000">
                  <a:srgbClr val="80387F"/>
                </a:gs>
                <a:gs pos="54000">
                  <a:srgbClr val="80387F"/>
                </a:gs>
                <a:gs pos="0">
                  <a:srgbClr val="2C4C7C"/>
                </a:gs>
                <a:gs pos="100000">
                  <a:srgbClr val="E32D91">
                    <a:hueOff val="0"/>
                    <a:satOff val="0"/>
                    <a:lumOff val="0"/>
                    <a:alphaOff val="0"/>
                    <a:shade val="88000"/>
                    <a:lumMod val="94000"/>
                  </a:srgbClr>
                </a:gs>
              </a:gsLst>
              <a:path path="circle">
                <a:fillToRect l="50000" t="100000" r="100000" b="50000"/>
              </a:path>
            </a:gradFill>
            <a:ln>
              <a:noFill/>
            </a:ln>
            <a:effectLst>
              <a:reflection blurRad="12700" stA="26000" endPos="32000" dist="12700" dir="5400000" sy="-100000" rotWithShape="0"/>
            </a:effectLst>
          </p:spPr>
        </p:sp>
        <p:sp>
          <p:nvSpPr>
            <p:cNvPr id="12" name="Rounded Rectangle 4"/>
            <p:cNvSpPr/>
            <p:nvPr/>
          </p:nvSpPr>
          <p:spPr>
            <a:xfrm>
              <a:off x="22246" y="26254"/>
              <a:ext cx="7672345" cy="411223"/>
            </a:xfrm>
            <a:prstGeom prst="rect">
              <a:avLst/>
            </a:prstGeom>
            <a:noFill/>
            <a:ln>
              <a:noFill/>
            </a:ln>
            <a:effectLst/>
          </p:spPr>
          <p:txBody>
            <a:bodyPr spcFirstLastPara="0" vert="horz" wrap="square" lIns="72390" tIns="72390" rIns="72390" bIns="72390" numCol="1" spcCol="1270" anchor="ctr" anchorCtr="0">
              <a:noAutofit/>
            </a:bodyPr>
            <a:lstStyle/>
            <a:p>
              <a:pPr algn="ctr" defTabSz="684213"/>
              <a:r>
                <a:rPr lang="sr-Latn-CS" sz="2000" b="1" dirty="0">
                  <a:solidFill>
                    <a:schemeClr val="bg1"/>
                  </a:solidFill>
                </a:rPr>
                <a:t>METODE ZA REŠAVANJE PROBLEMA</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7" name="Rectangle 3"/>
          <p:cNvSpPr>
            <a:spLocks noChangeArrowheads="1"/>
          </p:cNvSpPr>
          <p:nvPr/>
        </p:nvSpPr>
        <p:spPr bwMode="auto">
          <a:xfrm>
            <a:off x="2412227" y="1143001"/>
            <a:ext cx="8313147" cy="5447645"/>
          </a:xfrm>
          <a:prstGeom prst="rect">
            <a:avLst/>
          </a:prstGeom>
          <a:noFill/>
          <a:ln w="12700">
            <a:noFill/>
            <a:miter lim="800000"/>
            <a:headEnd type="none" w="sm" len="sm"/>
            <a:tailEnd type="none" w="sm" len="sm"/>
          </a:ln>
          <a:effectLst/>
        </p:spPr>
        <p:txBody>
          <a:bodyPr wrap="square">
            <a:spAutoFit/>
          </a:bodyPr>
          <a:lstStyle/>
          <a:p>
            <a:pPr eaLnBrk="0" hangingPunct="0">
              <a:spcBef>
                <a:spcPct val="50000"/>
              </a:spcBef>
            </a:pPr>
            <a:r>
              <a:rPr lang="sr-Cyrl-CS" sz="2400" b="1" dirty="0">
                <a:solidFill>
                  <a:srgbClr val="12020F"/>
                </a:solidFill>
                <a:latin typeface="Arial" pitchFamily="34" charset="0"/>
              </a:rPr>
              <a:t>Postoji nekoliko </a:t>
            </a:r>
            <a:r>
              <a:rPr lang="sr-Latn-RS" sz="2400" b="1" dirty="0" smtClean="0">
                <a:solidFill>
                  <a:srgbClr val="12020F"/>
                </a:solidFill>
                <a:latin typeface="Arial" pitchFamily="34" charset="0"/>
              </a:rPr>
              <a:t>kreativnih </a:t>
            </a:r>
            <a:r>
              <a:rPr lang="sr-Cyrl-CS" sz="2400" b="1" dirty="0" smtClean="0">
                <a:solidFill>
                  <a:srgbClr val="12020F"/>
                </a:solidFill>
                <a:latin typeface="Arial" pitchFamily="34" charset="0"/>
              </a:rPr>
              <a:t>metoda </a:t>
            </a:r>
            <a:r>
              <a:rPr lang="sr-Cyrl-CS" sz="2400" b="1" dirty="0">
                <a:solidFill>
                  <a:srgbClr val="12020F"/>
                </a:solidFill>
                <a:latin typeface="Arial" pitchFamily="34" charset="0"/>
              </a:rPr>
              <a:t>za rešavanje problema putem povećanja inventivnosti:</a:t>
            </a:r>
            <a:endParaRPr lang="en-US" sz="2400" b="1" dirty="0">
              <a:solidFill>
                <a:srgbClr val="12020F"/>
              </a:solidFill>
              <a:latin typeface="Arial" pitchFamily="34" charset="0"/>
            </a:endParaRPr>
          </a:p>
          <a:p>
            <a:pPr lvl="3" eaLnBrk="0" hangingPunct="0">
              <a:spcBef>
                <a:spcPct val="50000"/>
              </a:spcBef>
              <a:buFontTx/>
              <a:buChar char="•"/>
            </a:pPr>
            <a:r>
              <a:rPr lang="en-US" sz="2400" b="1" dirty="0">
                <a:solidFill>
                  <a:srgbClr val="12020F"/>
                </a:solidFill>
                <a:latin typeface="Arial" pitchFamily="34" charset="0"/>
              </a:rPr>
              <a:t>	</a:t>
            </a:r>
            <a:r>
              <a:rPr lang="en-US" sz="2400" b="1" i="1" dirty="0">
                <a:solidFill>
                  <a:srgbClr val="12020F"/>
                </a:solidFill>
                <a:latin typeface="Arial" pitchFamily="34" charset="0"/>
              </a:rPr>
              <a:t>Brainstorming</a:t>
            </a:r>
          </a:p>
          <a:p>
            <a:pPr lvl="3" eaLnBrk="0" hangingPunct="0">
              <a:spcBef>
                <a:spcPct val="50000"/>
              </a:spcBef>
              <a:buFontTx/>
              <a:buChar char="•"/>
            </a:pPr>
            <a:r>
              <a:rPr lang="en-US" sz="2400" b="1" i="1" dirty="0">
                <a:solidFill>
                  <a:srgbClr val="12020F"/>
                </a:solidFill>
                <a:latin typeface="Arial" pitchFamily="34" charset="0"/>
              </a:rPr>
              <a:t> 	</a:t>
            </a:r>
            <a:r>
              <a:rPr lang="en-US" sz="2400" b="1" i="1" dirty="0" err="1">
                <a:solidFill>
                  <a:srgbClr val="12020F"/>
                </a:solidFill>
                <a:latin typeface="Arial" pitchFamily="34" charset="0"/>
              </a:rPr>
              <a:t>Synectics</a:t>
            </a:r>
            <a:endParaRPr lang="en-US" sz="2400" b="1" i="1" dirty="0">
              <a:solidFill>
                <a:srgbClr val="12020F"/>
              </a:solidFill>
              <a:latin typeface="Arial" pitchFamily="34" charset="0"/>
            </a:endParaRPr>
          </a:p>
          <a:p>
            <a:pPr lvl="3" eaLnBrk="0" hangingPunct="0">
              <a:spcBef>
                <a:spcPct val="50000"/>
              </a:spcBef>
              <a:buFontTx/>
              <a:buChar char="•"/>
            </a:pPr>
            <a:r>
              <a:rPr lang="en-US" sz="2400" b="1" i="1" dirty="0">
                <a:solidFill>
                  <a:srgbClr val="12020F"/>
                </a:solidFill>
                <a:latin typeface="Arial" pitchFamily="34" charset="0"/>
              </a:rPr>
              <a:t> 	Lateral Thinking</a:t>
            </a:r>
          </a:p>
          <a:p>
            <a:pPr lvl="3" eaLnBrk="0" hangingPunct="0">
              <a:spcBef>
                <a:spcPct val="50000"/>
              </a:spcBef>
              <a:buFontTx/>
              <a:buChar char="•"/>
            </a:pPr>
            <a:r>
              <a:rPr lang="en-US" sz="2400" b="1" i="1" dirty="0">
                <a:solidFill>
                  <a:srgbClr val="12020F"/>
                </a:solidFill>
                <a:latin typeface="Arial" pitchFamily="34" charset="0"/>
              </a:rPr>
              <a:t> 	</a:t>
            </a:r>
            <a:r>
              <a:rPr lang="en-US" sz="2400" b="1" i="1" dirty="0" err="1">
                <a:solidFill>
                  <a:srgbClr val="12020F"/>
                </a:solidFill>
                <a:latin typeface="Arial" pitchFamily="34" charset="0"/>
              </a:rPr>
              <a:t>Neurolinguistic</a:t>
            </a:r>
            <a:r>
              <a:rPr lang="en-US" sz="2400" b="1" i="1" dirty="0">
                <a:solidFill>
                  <a:srgbClr val="12020F"/>
                </a:solidFill>
                <a:latin typeface="Arial" pitchFamily="34" charset="0"/>
              </a:rPr>
              <a:t> Programming</a:t>
            </a:r>
          </a:p>
          <a:p>
            <a:pPr lvl="3" eaLnBrk="0" hangingPunct="0">
              <a:spcBef>
                <a:spcPct val="50000"/>
              </a:spcBef>
              <a:buFontTx/>
              <a:buChar char="•"/>
            </a:pPr>
            <a:r>
              <a:rPr lang="en-US" sz="2400" b="1" i="1" dirty="0">
                <a:solidFill>
                  <a:srgbClr val="12020F"/>
                </a:solidFill>
                <a:latin typeface="Arial" pitchFamily="34" charset="0"/>
              </a:rPr>
              <a:t> 	Mind Mapping</a:t>
            </a:r>
          </a:p>
          <a:p>
            <a:pPr eaLnBrk="0" hangingPunct="0">
              <a:spcBef>
                <a:spcPct val="50000"/>
              </a:spcBef>
            </a:pPr>
            <a:r>
              <a:rPr lang="sr-Cyrl-CS" sz="2400" b="1" dirty="0">
                <a:solidFill>
                  <a:srgbClr val="FF0000"/>
                </a:solidFill>
                <a:latin typeface="Arial" pitchFamily="34" charset="0"/>
              </a:rPr>
              <a:t>Sve su bazirane na emocionalnoj osnovi</a:t>
            </a:r>
            <a:r>
              <a:rPr lang="en-US" sz="2400" b="1" dirty="0">
                <a:solidFill>
                  <a:srgbClr val="FF0000"/>
                </a:solidFill>
                <a:latin typeface="Arial" pitchFamily="34" charset="0"/>
              </a:rPr>
              <a:t>.</a:t>
            </a:r>
          </a:p>
          <a:p>
            <a:pPr eaLnBrk="0" hangingPunct="0">
              <a:spcBef>
                <a:spcPct val="50000"/>
              </a:spcBef>
            </a:pPr>
            <a:r>
              <a:rPr lang="sr-Cyrl-CS" sz="2400" b="1" dirty="0">
                <a:solidFill>
                  <a:schemeClr val="tx2"/>
                </a:solidFill>
                <a:latin typeface="Arial" pitchFamily="34" charset="0"/>
              </a:rPr>
              <a:t>TRIZ je jedini baziran na empirijskoj osnovi!!</a:t>
            </a:r>
            <a:r>
              <a:rPr lang="en-US" sz="2400" b="1" dirty="0">
                <a:solidFill>
                  <a:schemeClr val="tx2"/>
                </a:solidFill>
                <a:latin typeface="Arial" pitchFamily="34" charset="0"/>
              </a:rPr>
              <a:t>!</a:t>
            </a:r>
            <a:r>
              <a:rPr lang="sr-Cyrl-CS" sz="2400" b="1" dirty="0">
                <a:solidFill>
                  <a:schemeClr val="tx2"/>
                </a:solidFill>
                <a:latin typeface="Arial" pitchFamily="34" charset="0"/>
              </a:rPr>
              <a:t> On je jedini u stanju da </a:t>
            </a:r>
            <a:r>
              <a:rPr lang="sr-Cyrl-CS" sz="2400" b="1" dirty="0" err="1">
                <a:solidFill>
                  <a:schemeClr val="tx2"/>
                </a:solidFill>
                <a:latin typeface="Arial" pitchFamily="34" charset="0"/>
              </a:rPr>
              <a:t>savlada</a:t>
            </a:r>
            <a:r>
              <a:rPr lang="sr-Cyrl-CS" sz="2400" b="1" dirty="0">
                <a:solidFill>
                  <a:schemeClr val="tx2"/>
                </a:solidFill>
                <a:latin typeface="Arial" pitchFamily="34" charset="0"/>
              </a:rPr>
              <a:t> </a:t>
            </a:r>
            <a:r>
              <a:rPr lang="sr-Latn-RS" sz="2400" b="1" dirty="0" smtClean="0">
                <a:solidFill>
                  <a:schemeClr val="tx2"/>
                </a:solidFill>
                <a:latin typeface="Arial" pitchFamily="34" charset="0"/>
              </a:rPr>
              <a:t>p</a:t>
            </a:r>
            <a:r>
              <a:rPr lang="sr-Cyrl-CS" sz="2400" b="1" dirty="0" err="1" smtClean="0">
                <a:solidFill>
                  <a:schemeClr val="tx2"/>
                </a:solidFill>
                <a:latin typeface="Arial" pitchFamily="34" charset="0"/>
              </a:rPr>
              <a:t>sihološku</a:t>
            </a:r>
            <a:r>
              <a:rPr lang="sr-Cyrl-CS" sz="2400" b="1" dirty="0" smtClean="0">
                <a:solidFill>
                  <a:schemeClr val="tx2"/>
                </a:solidFill>
                <a:latin typeface="Arial" pitchFamily="34" charset="0"/>
              </a:rPr>
              <a:t> </a:t>
            </a:r>
            <a:r>
              <a:rPr lang="sr-Cyrl-CS" sz="2400" b="1" dirty="0">
                <a:solidFill>
                  <a:schemeClr val="tx2"/>
                </a:solidFill>
                <a:latin typeface="Arial" pitchFamily="34" charset="0"/>
              </a:rPr>
              <a:t>inerciju kod čoveka.</a:t>
            </a:r>
            <a:r>
              <a:rPr lang="sr-Cyrl-CS" sz="2400" b="1" dirty="0">
                <a:solidFill>
                  <a:srgbClr val="12020F"/>
                </a:solidFill>
                <a:latin typeface="Arial" pitchFamily="34" charset="0"/>
              </a:rPr>
              <a:t> </a:t>
            </a:r>
            <a:endParaRPr lang="en-US" sz="2400" b="1" dirty="0">
              <a:solidFill>
                <a:srgbClr val="12020F"/>
              </a:solidFill>
              <a:latin typeface="Arial" pitchFamily="34" charset="0"/>
            </a:endParaRPr>
          </a:p>
        </p:txBody>
      </p:sp>
      <p:grpSp>
        <p:nvGrpSpPr>
          <p:cNvPr id="4" name="Group 3"/>
          <p:cNvGrpSpPr/>
          <p:nvPr/>
        </p:nvGrpSpPr>
        <p:grpSpPr>
          <a:xfrm>
            <a:off x="2412227" y="457200"/>
            <a:ext cx="8313147" cy="455715"/>
            <a:chOff x="0" y="4008"/>
            <a:chExt cx="7716837" cy="455715"/>
          </a:xfrm>
        </p:grpSpPr>
        <p:sp>
          <p:nvSpPr>
            <p:cNvPr id="5" name="Rounded Rectangle 4"/>
            <p:cNvSpPr/>
            <p:nvPr/>
          </p:nvSpPr>
          <p:spPr>
            <a:xfrm>
              <a:off x="0" y="4008"/>
              <a:ext cx="7716837" cy="455715"/>
            </a:xfrm>
            <a:prstGeom prst="roundRect">
              <a:avLst/>
            </a:prstGeom>
            <a:gradFill rotWithShape="1">
              <a:gsLst>
                <a:gs pos="53000">
                  <a:srgbClr val="80387F"/>
                </a:gs>
                <a:gs pos="54000">
                  <a:srgbClr val="80387F"/>
                </a:gs>
                <a:gs pos="0">
                  <a:srgbClr val="2C4C7C"/>
                </a:gs>
                <a:gs pos="100000">
                  <a:srgbClr val="E32D91">
                    <a:hueOff val="0"/>
                    <a:satOff val="0"/>
                    <a:lumOff val="0"/>
                    <a:alphaOff val="0"/>
                    <a:shade val="88000"/>
                    <a:lumMod val="94000"/>
                  </a:srgbClr>
                </a:gs>
              </a:gsLst>
              <a:path path="circle">
                <a:fillToRect l="50000" t="100000" r="100000" b="50000"/>
              </a:path>
            </a:gradFill>
            <a:ln>
              <a:noFill/>
            </a:ln>
            <a:effectLst>
              <a:reflection blurRad="12700" stA="26000" endPos="32000" dist="12700" dir="5400000" sy="-100000" rotWithShape="0"/>
            </a:effectLst>
          </p:spPr>
        </p:sp>
        <p:sp>
          <p:nvSpPr>
            <p:cNvPr id="6" name="Rounded Rectangle 4"/>
            <p:cNvSpPr/>
            <p:nvPr/>
          </p:nvSpPr>
          <p:spPr>
            <a:xfrm>
              <a:off x="22246" y="26254"/>
              <a:ext cx="7672345" cy="411223"/>
            </a:xfrm>
            <a:prstGeom prst="rect">
              <a:avLst/>
            </a:prstGeom>
            <a:noFill/>
            <a:ln>
              <a:noFill/>
            </a:ln>
            <a:effectLst/>
          </p:spPr>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sr-Latn-CS" sz="2000" b="1" dirty="0">
                  <a:solidFill>
                    <a:schemeClr val="bg1"/>
                  </a:solidFill>
                </a:rPr>
                <a:t>ZAŠTO TRIZ?</a:t>
              </a:r>
              <a:endParaRPr kumimoji="0" lang="en-US" sz="1900" b="1" i="0" u="none" strike="noStrike" kern="1200" cap="none" spc="0" normalizeH="0" baseline="0" noProof="0" dirty="0">
                <a:ln>
                  <a:noFill/>
                </a:ln>
                <a:solidFill>
                  <a:schemeClr val="bg1"/>
                </a:solidFill>
                <a:effectLst/>
                <a:uLnTx/>
                <a:uFillTx/>
                <a:latin typeface="Corbel" charset="0"/>
                <a:ea typeface="Corbel" charset="0"/>
                <a:cs typeface="Corbel" charset="0"/>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80" name="Rectangle 4"/>
          <p:cNvSpPr>
            <a:spLocks noChangeArrowheads="1"/>
          </p:cNvSpPr>
          <p:nvPr/>
        </p:nvSpPr>
        <p:spPr bwMode="auto">
          <a:xfrm>
            <a:off x="2412227" y="1146224"/>
            <a:ext cx="8313147" cy="4154984"/>
          </a:xfrm>
          <a:prstGeom prst="rect">
            <a:avLst/>
          </a:prstGeom>
          <a:noFill/>
          <a:ln w="12700">
            <a:noFill/>
            <a:miter lim="800000"/>
            <a:headEnd type="none" w="sm" len="sm"/>
            <a:tailEnd type="none" w="sm" len="sm"/>
          </a:ln>
          <a:effectLst/>
        </p:spPr>
        <p:txBody>
          <a:bodyPr wrap="square">
            <a:spAutoFit/>
          </a:bodyPr>
          <a:lstStyle/>
          <a:p>
            <a:pPr>
              <a:buFontTx/>
              <a:buChar char="•"/>
            </a:pPr>
            <a:r>
              <a:rPr lang="sr-Cyrl-CS" sz="2400" b="1" dirty="0" smtClean="0">
                <a:solidFill>
                  <a:srgbClr val="061004"/>
                </a:solidFill>
              </a:rPr>
              <a:t>Teorija </a:t>
            </a:r>
            <a:r>
              <a:rPr lang="sr-Cyrl-CS" sz="2400" b="1" dirty="0">
                <a:solidFill>
                  <a:srgbClr val="061004"/>
                </a:solidFill>
              </a:rPr>
              <a:t>Rešavanja Inventivnih </a:t>
            </a:r>
            <a:r>
              <a:rPr lang="sr-Cyrl-CS" sz="2400" b="1" dirty="0" smtClean="0">
                <a:solidFill>
                  <a:srgbClr val="061004"/>
                </a:solidFill>
              </a:rPr>
              <a:t>Zadataka, </a:t>
            </a:r>
            <a:r>
              <a:rPr lang="sr-Cyrl-CS" sz="2400" dirty="0">
                <a:solidFill>
                  <a:srgbClr val="061004"/>
                </a:solidFill>
              </a:rPr>
              <a:t>ruska skr</a:t>
            </a:r>
            <a:r>
              <a:rPr lang="sr-Cyrl-CS" sz="2400" dirty="0" smtClean="0">
                <a:solidFill>
                  <a:srgbClr val="061004"/>
                </a:solidFill>
              </a:rPr>
              <a:t>.</a:t>
            </a:r>
            <a:r>
              <a:rPr lang="sr-Cyrl-CS" sz="2400" b="1" dirty="0" smtClean="0">
                <a:solidFill>
                  <a:srgbClr val="CC0000"/>
                </a:solidFill>
              </a:rPr>
              <a:t> TRIZ</a:t>
            </a:r>
            <a:r>
              <a:rPr lang="sr-Latn-RS" sz="2400" b="1" dirty="0" smtClean="0">
                <a:solidFill>
                  <a:srgbClr val="CC0000"/>
                </a:solidFill>
              </a:rPr>
              <a:t>;</a:t>
            </a:r>
            <a:r>
              <a:rPr lang="en-US" sz="2400" b="1" dirty="0" smtClean="0">
                <a:solidFill>
                  <a:srgbClr val="061004"/>
                </a:solidFill>
              </a:rPr>
              <a:t> </a:t>
            </a:r>
            <a:endParaRPr lang="sr-Cyrl-CS" sz="2400" dirty="0">
              <a:solidFill>
                <a:srgbClr val="061004"/>
              </a:solidFill>
            </a:endParaRPr>
          </a:p>
          <a:p>
            <a:pPr>
              <a:buFontTx/>
              <a:buChar char="•"/>
            </a:pPr>
            <a:endParaRPr lang="sr-Latn-CS" sz="2400" dirty="0">
              <a:solidFill>
                <a:srgbClr val="061004"/>
              </a:solidFill>
            </a:endParaRPr>
          </a:p>
          <a:p>
            <a:pPr>
              <a:buFontTx/>
              <a:buChar char="•"/>
            </a:pPr>
            <a:r>
              <a:rPr lang="sr-Cyrl-CS" sz="2400" dirty="0">
                <a:solidFill>
                  <a:srgbClr val="061004"/>
                </a:solidFill>
              </a:rPr>
              <a:t> </a:t>
            </a:r>
            <a:r>
              <a:rPr lang="en-US" sz="2400" b="1" dirty="0" smtClean="0">
                <a:latin typeface="DTLProkyonT" pitchFamily="34" charset="0"/>
              </a:rPr>
              <a:t>Theory of Inventive Problem Solving</a:t>
            </a:r>
            <a:r>
              <a:rPr lang="sr-Latn-RS" sz="2400" b="1" dirty="0" smtClean="0">
                <a:latin typeface="DTLProkyonT" pitchFamily="34" charset="0"/>
              </a:rPr>
              <a:t>, </a:t>
            </a:r>
            <a:r>
              <a:rPr lang="sr-Cyrl-CS" sz="2400" dirty="0" smtClean="0">
                <a:solidFill>
                  <a:srgbClr val="061004"/>
                </a:solidFill>
              </a:rPr>
              <a:t>engl</a:t>
            </a:r>
            <a:r>
              <a:rPr lang="sr-Cyrl-CS" sz="2400" dirty="0">
                <a:solidFill>
                  <a:srgbClr val="061004"/>
                </a:solidFill>
              </a:rPr>
              <a:t>. skr</a:t>
            </a:r>
            <a:r>
              <a:rPr lang="sr-Cyrl-CS" sz="2400" dirty="0" smtClean="0">
                <a:solidFill>
                  <a:srgbClr val="061004"/>
                </a:solidFill>
              </a:rPr>
              <a:t>.</a:t>
            </a:r>
            <a:r>
              <a:rPr lang="sr-Latn-RS" sz="2400" dirty="0" smtClean="0">
                <a:solidFill>
                  <a:srgbClr val="061004"/>
                </a:solidFill>
              </a:rPr>
              <a:t> </a:t>
            </a:r>
            <a:r>
              <a:rPr lang="sr-Latn-RS" sz="2400" dirty="0" smtClean="0">
                <a:solidFill>
                  <a:srgbClr val="FF0000"/>
                </a:solidFill>
              </a:rPr>
              <a:t>TIPS</a:t>
            </a:r>
            <a:endParaRPr lang="sr-Latn-CS" sz="2400" dirty="0">
              <a:solidFill>
                <a:srgbClr val="FF0000"/>
              </a:solidFill>
            </a:endParaRPr>
          </a:p>
          <a:p>
            <a:pPr>
              <a:buFontTx/>
              <a:buChar char="•"/>
            </a:pPr>
            <a:r>
              <a:rPr lang="sr-Cyrl-CS" sz="2400" dirty="0" smtClean="0">
                <a:solidFill>
                  <a:srgbClr val="061004"/>
                </a:solidFill>
              </a:rPr>
              <a:t> </a:t>
            </a:r>
            <a:r>
              <a:rPr lang="sr-Cyrl-CS" sz="2400" dirty="0">
                <a:solidFill>
                  <a:srgbClr val="061004"/>
                </a:solidFill>
              </a:rPr>
              <a:t>Godina nastanka: 1956., prvi članak (</a:t>
            </a:r>
            <a:r>
              <a:rPr lang="en-US" altLang="ja-JP" sz="1600" b="1" dirty="0" err="1">
                <a:solidFill>
                  <a:srgbClr val="061004"/>
                </a:solidFill>
                <a:ea typeface="ＭＳ Ｐゴシック" pitchFamily="34" charset="-128"/>
              </a:rPr>
              <a:t>Alьtšulлer</a:t>
            </a:r>
            <a:r>
              <a:rPr lang="en-US" altLang="ja-JP" sz="1600" b="1" dirty="0">
                <a:solidFill>
                  <a:srgbClr val="061004"/>
                </a:solidFill>
                <a:ea typeface="ＭＳ Ｐゴシック" pitchFamily="34" charset="-128"/>
              </a:rPr>
              <a:t> G.S., </a:t>
            </a:r>
            <a:r>
              <a:rPr lang="en-US" altLang="ja-JP" sz="1600" b="1" dirty="0" err="1">
                <a:solidFill>
                  <a:srgbClr val="061004"/>
                </a:solidFill>
                <a:ea typeface="ＭＳ Ｐゴシック" pitchFamily="34" charset="-128"/>
              </a:rPr>
              <a:t>Šap</a:t>
            </a:r>
            <a:r>
              <a:rPr lang="sr-Cyrl-CS" altLang="ja-JP" sz="1600" b="1" dirty="0">
                <a:solidFill>
                  <a:srgbClr val="061004"/>
                </a:solidFill>
              </a:rPr>
              <a:t>i</a:t>
            </a:r>
            <a:r>
              <a:rPr lang="en-US" altLang="ja-JP" sz="1600" b="1" dirty="0" err="1">
                <a:solidFill>
                  <a:srgbClr val="061004"/>
                </a:solidFill>
                <a:ea typeface="ＭＳ Ｐゴシック" pitchFamily="34" charset="-128"/>
              </a:rPr>
              <a:t>ro</a:t>
            </a:r>
            <a:r>
              <a:rPr lang="en-US" altLang="ja-JP" sz="1600" b="1" dirty="0">
                <a:solidFill>
                  <a:srgbClr val="061004"/>
                </a:solidFill>
                <a:ea typeface="ＭＳ Ｐゴシック" pitchFamily="34" charset="-128"/>
              </a:rPr>
              <a:t> R.B.</a:t>
            </a:r>
            <a:r>
              <a:rPr lang="sr-Cyrl-CS" altLang="ja-JP" sz="1600" b="1" dirty="0">
                <a:solidFill>
                  <a:srgbClr val="061004"/>
                </a:solidFill>
              </a:rPr>
              <a:t>:</a:t>
            </a:r>
            <a:r>
              <a:rPr lang="en-US" altLang="ja-JP" sz="1600" b="1" dirty="0">
                <a:solidFill>
                  <a:srgbClr val="061004"/>
                </a:solidFill>
                <a:ea typeface="ＭＳ Ｐゴシック" pitchFamily="34" charset="-128"/>
              </a:rPr>
              <a:t> Ps</a:t>
            </a:r>
            <a:r>
              <a:rPr lang="sr-Cyrl-CS" altLang="ja-JP" sz="1600" b="1" dirty="0">
                <a:solidFill>
                  <a:srgbClr val="061004"/>
                </a:solidFill>
              </a:rPr>
              <a:t>i</a:t>
            </a:r>
            <a:r>
              <a:rPr lang="en-US" altLang="ja-JP" sz="1600" b="1" dirty="0" err="1">
                <a:solidFill>
                  <a:srgbClr val="061004"/>
                </a:solidFill>
                <a:ea typeface="ＭＳ Ｐゴシック" pitchFamily="34" charset="-128"/>
              </a:rPr>
              <a:t>holog</a:t>
            </a:r>
            <a:r>
              <a:rPr lang="sr-Cyrl-CS" altLang="ja-JP" sz="1600" b="1" dirty="0">
                <a:solidFill>
                  <a:srgbClr val="061004"/>
                </a:solidFill>
              </a:rPr>
              <a:t>i</a:t>
            </a:r>
            <a:r>
              <a:rPr lang="en-US" altLang="ja-JP" sz="1600" b="1" dirty="0">
                <a:solidFill>
                  <a:srgbClr val="061004"/>
                </a:solidFill>
                <a:ea typeface="ＭＳ Ｐゴシック" pitchFamily="34" charset="-128"/>
              </a:rPr>
              <a:t>я </a:t>
            </a:r>
            <a:r>
              <a:rPr lang="sr-Cyrl-CS" altLang="ja-JP" sz="1600" b="1" dirty="0">
                <a:solidFill>
                  <a:srgbClr val="061004"/>
                </a:solidFill>
              </a:rPr>
              <a:t>i</a:t>
            </a:r>
            <a:r>
              <a:rPr lang="en-US" altLang="ja-JP" sz="1600" b="1" dirty="0" err="1">
                <a:solidFill>
                  <a:srgbClr val="061004"/>
                </a:solidFill>
                <a:ea typeface="ＭＳ Ｐゴシック" pitchFamily="34" charset="-128"/>
              </a:rPr>
              <a:t>zobretatelьskogo</a:t>
            </a:r>
            <a:r>
              <a:rPr lang="en-US" altLang="ja-JP" sz="1600" b="1" dirty="0">
                <a:solidFill>
                  <a:srgbClr val="061004"/>
                </a:solidFill>
                <a:ea typeface="ＭＳ Ｐゴシック" pitchFamily="34" charset="-128"/>
              </a:rPr>
              <a:t> </a:t>
            </a:r>
            <a:r>
              <a:rPr lang="en-US" altLang="ja-JP" sz="1600" b="1" dirty="0" err="1">
                <a:solidFill>
                  <a:srgbClr val="061004"/>
                </a:solidFill>
                <a:ea typeface="ＭＳ Ｐゴシック" pitchFamily="34" charset="-128"/>
              </a:rPr>
              <a:t>tvorčestva</a:t>
            </a:r>
            <a:r>
              <a:rPr lang="en-US" altLang="ja-JP" sz="1600" b="1" dirty="0">
                <a:solidFill>
                  <a:srgbClr val="061004"/>
                </a:solidFill>
                <a:ea typeface="ＭＳ Ｐゴシック" pitchFamily="34" charset="-128"/>
              </a:rPr>
              <a:t>. - </a:t>
            </a:r>
            <a:r>
              <a:rPr lang="en-US" altLang="ja-JP" sz="1600" b="1" dirty="0" err="1">
                <a:solidFill>
                  <a:srgbClr val="061004"/>
                </a:solidFill>
                <a:ea typeface="ＭＳ Ｐゴシック" pitchFamily="34" charset="-128"/>
              </a:rPr>
              <a:t>Voprosы</a:t>
            </a:r>
            <a:r>
              <a:rPr lang="en-US" altLang="ja-JP" sz="1600" b="1" dirty="0">
                <a:solidFill>
                  <a:srgbClr val="061004"/>
                </a:solidFill>
                <a:ea typeface="ＭＳ Ｐゴシック" pitchFamily="34" charset="-128"/>
              </a:rPr>
              <a:t> </a:t>
            </a:r>
            <a:r>
              <a:rPr lang="en-US" altLang="ja-JP" sz="1600" b="1" dirty="0" err="1">
                <a:solidFill>
                  <a:srgbClr val="061004"/>
                </a:solidFill>
                <a:ea typeface="ＭＳ Ｐゴシック" pitchFamily="34" charset="-128"/>
              </a:rPr>
              <a:t>ps</a:t>
            </a:r>
            <a:r>
              <a:rPr lang="sr-Cyrl-CS" altLang="ja-JP" sz="1600" b="1" dirty="0">
                <a:solidFill>
                  <a:srgbClr val="061004"/>
                </a:solidFill>
              </a:rPr>
              <a:t>i</a:t>
            </a:r>
            <a:r>
              <a:rPr lang="en-US" altLang="ja-JP" sz="1600" b="1" dirty="0" err="1">
                <a:solidFill>
                  <a:srgbClr val="061004"/>
                </a:solidFill>
                <a:ea typeface="ＭＳ Ｐゴシック" pitchFamily="34" charset="-128"/>
              </a:rPr>
              <a:t>holog</a:t>
            </a:r>
            <a:r>
              <a:rPr lang="sr-Cyrl-CS" altLang="ja-JP" sz="1600" b="1" dirty="0">
                <a:solidFill>
                  <a:srgbClr val="061004"/>
                </a:solidFill>
              </a:rPr>
              <a:t>iи</a:t>
            </a:r>
            <a:r>
              <a:rPr lang="en-US" altLang="ja-JP" sz="1600" b="1" dirty="0">
                <a:solidFill>
                  <a:srgbClr val="061004"/>
                </a:solidFill>
                <a:ea typeface="ＭＳ Ｐゴシック" pitchFamily="34" charset="-128"/>
              </a:rPr>
              <a:t>, 1956, № 6, s. 37-49.</a:t>
            </a:r>
            <a:r>
              <a:rPr lang="sr-Cyrl-CS" altLang="ja-JP" sz="1600" b="1" dirty="0">
                <a:solidFill>
                  <a:srgbClr val="061004"/>
                </a:solidFill>
              </a:rPr>
              <a:t>)</a:t>
            </a:r>
            <a:r>
              <a:rPr lang="sr-Cyrl-CS" sz="2400" b="1" dirty="0">
                <a:solidFill>
                  <a:srgbClr val="061004"/>
                </a:solidFill>
              </a:rPr>
              <a:t>;</a:t>
            </a:r>
            <a:endParaRPr lang="en-US" sz="2400" b="1" dirty="0">
              <a:solidFill>
                <a:srgbClr val="061004"/>
              </a:solidFill>
            </a:endParaRPr>
          </a:p>
          <a:p>
            <a:pPr>
              <a:buFontTx/>
              <a:buChar char="•"/>
            </a:pPr>
            <a:r>
              <a:rPr lang="sr-Cyrl-CS" sz="2400" dirty="0">
                <a:solidFill>
                  <a:srgbClr val="061004"/>
                </a:solidFill>
              </a:rPr>
              <a:t> Država u kojoj je stvoren: </a:t>
            </a:r>
            <a:r>
              <a:rPr lang="sr-Cyrl-CS" sz="2400" dirty="0" smtClean="0">
                <a:solidFill>
                  <a:srgbClr val="061004"/>
                </a:solidFill>
              </a:rPr>
              <a:t>S</a:t>
            </a:r>
            <a:r>
              <a:rPr lang="sr-Latn-RS" sz="2400" dirty="0" smtClean="0">
                <a:solidFill>
                  <a:srgbClr val="061004"/>
                </a:solidFill>
              </a:rPr>
              <a:t>SSR</a:t>
            </a:r>
            <a:r>
              <a:rPr lang="sr-Cyrl-CS" sz="2400" dirty="0" smtClean="0">
                <a:solidFill>
                  <a:srgbClr val="061004"/>
                </a:solidFill>
              </a:rPr>
              <a:t>;</a:t>
            </a:r>
            <a:r>
              <a:rPr lang="en-US" sz="2400" dirty="0" smtClean="0">
                <a:solidFill>
                  <a:srgbClr val="061004"/>
                </a:solidFill>
              </a:rPr>
              <a:t> </a:t>
            </a:r>
            <a:endParaRPr lang="sr-Cyrl-CS" sz="2400" dirty="0">
              <a:solidFill>
                <a:srgbClr val="061004"/>
              </a:solidFill>
            </a:endParaRPr>
          </a:p>
          <a:p>
            <a:pPr>
              <a:buFontTx/>
              <a:buChar char="•"/>
            </a:pPr>
            <a:r>
              <a:rPr lang="sr-Cyrl-CS" sz="2400" dirty="0">
                <a:solidFill>
                  <a:srgbClr val="061004"/>
                </a:solidFill>
              </a:rPr>
              <a:t> Kratak opis: TRIZ je stvoren u cilju lakšeg rešavanja problema koji nastaju u razvoju TS, putem logičkog razmišljanja, kroz rešavanje protivrečnosti i težnjom za porastom idealnosti TS uz korišćenje raspoloživih resursa; </a:t>
            </a:r>
            <a:endParaRPr lang="en-US" sz="2400" dirty="0">
              <a:solidFill>
                <a:srgbClr val="061004"/>
              </a:solidFill>
            </a:endParaRPr>
          </a:p>
          <a:p>
            <a:endParaRPr lang="en-US" sz="2400" b="1" dirty="0">
              <a:solidFill>
                <a:srgbClr val="061004"/>
              </a:solidFill>
            </a:endParaRPr>
          </a:p>
        </p:txBody>
      </p:sp>
      <p:pic>
        <p:nvPicPr>
          <p:cNvPr id="6" name="Picture 5" descr="npo000029"/>
          <p:cNvPicPr>
            <a:picLocks noChangeAspect="1" noChangeArrowheads="1"/>
          </p:cNvPicPr>
          <p:nvPr/>
        </p:nvPicPr>
        <p:blipFill>
          <a:blip r:embed="rId2" cstate="print"/>
          <a:srcRect/>
          <a:stretch>
            <a:fillRect/>
          </a:stretch>
        </p:blipFill>
        <p:spPr bwMode="auto">
          <a:xfrm>
            <a:off x="2347280" y="1616224"/>
            <a:ext cx="8329030" cy="228600"/>
          </a:xfrm>
          <a:prstGeom prst="rect">
            <a:avLst/>
          </a:prstGeom>
          <a:noFill/>
          <a:ln w="9525" algn="ctr">
            <a:noFill/>
            <a:miter lim="800000"/>
            <a:headEnd/>
            <a:tailEnd/>
          </a:ln>
          <a:effectLst/>
        </p:spPr>
      </p:pic>
      <p:grpSp>
        <p:nvGrpSpPr>
          <p:cNvPr id="5" name="Group 4"/>
          <p:cNvGrpSpPr/>
          <p:nvPr/>
        </p:nvGrpSpPr>
        <p:grpSpPr>
          <a:xfrm>
            <a:off x="2412227" y="457200"/>
            <a:ext cx="8313147" cy="455715"/>
            <a:chOff x="0" y="4008"/>
            <a:chExt cx="7716837" cy="455715"/>
          </a:xfrm>
        </p:grpSpPr>
        <p:sp>
          <p:nvSpPr>
            <p:cNvPr id="7" name="Rounded Rectangle 6"/>
            <p:cNvSpPr/>
            <p:nvPr/>
          </p:nvSpPr>
          <p:spPr>
            <a:xfrm>
              <a:off x="0" y="4008"/>
              <a:ext cx="7716837" cy="455715"/>
            </a:xfrm>
            <a:prstGeom prst="roundRect">
              <a:avLst/>
            </a:prstGeom>
            <a:gradFill rotWithShape="1">
              <a:gsLst>
                <a:gs pos="53000">
                  <a:srgbClr val="80387F"/>
                </a:gs>
                <a:gs pos="54000">
                  <a:srgbClr val="80387F"/>
                </a:gs>
                <a:gs pos="0">
                  <a:srgbClr val="2C4C7C"/>
                </a:gs>
                <a:gs pos="100000">
                  <a:srgbClr val="E32D91">
                    <a:hueOff val="0"/>
                    <a:satOff val="0"/>
                    <a:lumOff val="0"/>
                    <a:alphaOff val="0"/>
                    <a:shade val="88000"/>
                    <a:lumMod val="94000"/>
                  </a:srgbClr>
                </a:gs>
              </a:gsLst>
              <a:path path="circle">
                <a:fillToRect l="50000" t="100000" r="100000" b="50000"/>
              </a:path>
            </a:gradFill>
            <a:ln>
              <a:noFill/>
            </a:ln>
            <a:effectLst>
              <a:reflection blurRad="12700" stA="26000" endPos="32000" dist="12700" dir="5400000" sy="-100000" rotWithShape="0"/>
            </a:effectLst>
          </p:spPr>
        </p:sp>
        <p:sp>
          <p:nvSpPr>
            <p:cNvPr id="8" name="Rounded Rectangle 4"/>
            <p:cNvSpPr/>
            <p:nvPr/>
          </p:nvSpPr>
          <p:spPr>
            <a:xfrm>
              <a:off x="22246" y="26254"/>
              <a:ext cx="7672345" cy="411223"/>
            </a:xfrm>
            <a:prstGeom prst="rect">
              <a:avLst/>
            </a:prstGeom>
            <a:noFill/>
            <a:ln>
              <a:noFill/>
            </a:ln>
            <a:effectLst/>
          </p:spPr>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sr-Latn-CS" sz="2000" b="1" dirty="0">
                  <a:solidFill>
                    <a:schemeClr val="bg1"/>
                  </a:solidFill>
                </a:rPr>
                <a:t>“LIČNA KARTA” TRIZ-a</a:t>
              </a:r>
              <a:endParaRPr kumimoji="0" lang="en-US" sz="1900" b="1" i="0" u="none" strike="noStrike" kern="1200" cap="none" spc="0" normalizeH="0" baseline="0" noProof="0" dirty="0">
                <a:ln>
                  <a:noFill/>
                </a:ln>
                <a:solidFill>
                  <a:schemeClr val="bg1"/>
                </a:solidFill>
                <a:effectLst/>
                <a:uLnTx/>
                <a:uFillTx/>
                <a:latin typeface="Corbel" charset="0"/>
                <a:ea typeface="Corbel" charset="0"/>
                <a:cs typeface="Corbel" charset="0"/>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20" name="Picture 4" descr="Fig09"/>
          <p:cNvPicPr>
            <a:picLocks noGrp="1" noChangeAspect="1" noChangeArrowheads="1"/>
          </p:cNvPicPr>
          <p:nvPr>
            <p:ph idx="1"/>
          </p:nvPr>
        </p:nvPicPr>
        <p:blipFill>
          <a:blip r:embed="rId3" cstate="print"/>
          <a:srcRect/>
          <a:stretch>
            <a:fillRect/>
          </a:stretch>
        </p:blipFill>
        <p:spPr>
          <a:xfrm>
            <a:off x="2638797" y="1371600"/>
            <a:ext cx="7114380" cy="4800600"/>
          </a:xfrm>
          <a:noFill/>
          <a:ln/>
        </p:spPr>
      </p:pic>
      <p:sp>
        <p:nvSpPr>
          <p:cNvPr id="137222" name="Text Box 6"/>
          <p:cNvSpPr txBox="1">
            <a:spLocks noChangeArrowheads="1"/>
          </p:cNvSpPr>
          <p:nvPr/>
        </p:nvSpPr>
        <p:spPr bwMode="auto">
          <a:xfrm>
            <a:off x="2542943" y="5486400"/>
            <a:ext cx="7208117" cy="723900"/>
          </a:xfrm>
          <a:prstGeom prst="rect">
            <a:avLst/>
          </a:prstGeom>
          <a:solidFill>
            <a:schemeClr val="accent4">
              <a:lumMod val="60000"/>
              <a:lumOff val="40000"/>
            </a:schemeClr>
          </a:solidFill>
          <a:ln w="12700">
            <a:noFill/>
            <a:miter lim="800000"/>
            <a:headEnd type="none" w="sm" len="sm"/>
            <a:tailEnd type="none" w="sm" len="sm"/>
          </a:ln>
          <a:effectLst/>
        </p:spPr>
        <p:txBody>
          <a:bodyPr wrap="square">
            <a:spAutoFit/>
          </a:bodyPr>
          <a:lstStyle/>
          <a:p>
            <a:pPr algn="ctr">
              <a:spcBef>
                <a:spcPct val="50000"/>
              </a:spcBef>
            </a:pPr>
            <a:r>
              <a:rPr lang="en-US" sz="2800" b="1" dirty="0" smtClean="0"/>
              <a:t>DIJALEKTIKA</a:t>
            </a:r>
            <a:endParaRPr lang="sr-Cyrl-CS" sz="2800" b="1" dirty="0"/>
          </a:p>
          <a:p>
            <a:pPr algn="ctr">
              <a:spcBef>
                <a:spcPct val="50000"/>
              </a:spcBef>
            </a:pPr>
            <a:endParaRPr lang="en-GB" sz="900" b="1" dirty="0"/>
          </a:p>
        </p:txBody>
      </p:sp>
      <p:sp>
        <p:nvSpPr>
          <p:cNvPr id="137223" name="Text Box 7"/>
          <p:cNvSpPr txBox="1">
            <a:spLocks noChangeArrowheads="1"/>
          </p:cNvSpPr>
          <p:nvPr/>
        </p:nvSpPr>
        <p:spPr bwMode="auto">
          <a:xfrm>
            <a:off x="2542943" y="4648200"/>
            <a:ext cx="2303656" cy="707886"/>
          </a:xfrm>
          <a:prstGeom prst="rect">
            <a:avLst/>
          </a:prstGeom>
          <a:solidFill>
            <a:schemeClr val="accent4">
              <a:lumMod val="20000"/>
              <a:lumOff val="80000"/>
            </a:schemeClr>
          </a:solidFill>
          <a:ln w="12700">
            <a:noFill/>
            <a:miter lim="800000"/>
            <a:headEnd type="none" w="sm" len="sm"/>
            <a:tailEnd type="none" w="sm" len="sm"/>
          </a:ln>
          <a:effectLst/>
        </p:spPr>
        <p:txBody>
          <a:bodyPr wrap="square">
            <a:spAutoFit/>
          </a:bodyPr>
          <a:lstStyle/>
          <a:p>
            <a:pPr>
              <a:spcBef>
                <a:spcPct val="50000"/>
              </a:spcBef>
            </a:pPr>
            <a:r>
              <a:rPr lang="en-US" sz="2000" dirty="0" err="1" smtClean="0"/>
              <a:t>Metode</a:t>
            </a:r>
            <a:r>
              <a:rPr lang="sr-Cyrl-CS" sz="2000" dirty="0" smtClean="0"/>
              <a:t> </a:t>
            </a:r>
            <a:r>
              <a:rPr lang="en-US" sz="2000" dirty="0" err="1" smtClean="0"/>
              <a:t>prognoziranja</a:t>
            </a:r>
            <a:endParaRPr lang="en-GB" sz="2000" dirty="0"/>
          </a:p>
        </p:txBody>
      </p:sp>
      <p:sp>
        <p:nvSpPr>
          <p:cNvPr id="137224" name="Text Box 8"/>
          <p:cNvSpPr txBox="1">
            <a:spLocks noChangeArrowheads="1"/>
          </p:cNvSpPr>
          <p:nvPr/>
        </p:nvSpPr>
        <p:spPr bwMode="auto">
          <a:xfrm>
            <a:off x="2542943" y="3810001"/>
            <a:ext cx="2303656" cy="861774"/>
          </a:xfrm>
          <a:prstGeom prst="rect">
            <a:avLst/>
          </a:prstGeom>
          <a:solidFill>
            <a:schemeClr val="accent2">
              <a:lumMod val="20000"/>
              <a:lumOff val="80000"/>
            </a:schemeClr>
          </a:solidFill>
          <a:ln w="12700">
            <a:noFill/>
            <a:miter lim="800000"/>
            <a:headEnd type="none" w="sm" len="sm"/>
            <a:tailEnd type="none" w="sm" len="sm"/>
          </a:ln>
          <a:effectLst/>
        </p:spPr>
        <p:txBody>
          <a:bodyPr wrap="square">
            <a:spAutoFit/>
          </a:bodyPr>
          <a:lstStyle/>
          <a:p>
            <a:pPr>
              <a:spcBef>
                <a:spcPct val="50000"/>
              </a:spcBef>
            </a:pPr>
            <a:r>
              <a:rPr lang="en-US" sz="2000" dirty="0" err="1" smtClean="0"/>
              <a:t>Teorija</a:t>
            </a:r>
            <a:r>
              <a:rPr lang="sr-Cyrl-CS" sz="2000" dirty="0" smtClean="0"/>
              <a:t> </a:t>
            </a:r>
            <a:r>
              <a:rPr lang="en-US" sz="2000" dirty="0" err="1" smtClean="0"/>
              <a:t>donošenja</a:t>
            </a:r>
            <a:r>
              <a:rPr lang="sr-Cyrl-CS" sz="2000" dirty="0" smtClean="0"/>
              <a:t> </a:t>
            </a:r>
            <a:endParaRPr lang="sr-Latn-RS" sz="2000" dirty="0" smtClean="0"/>
          </a:p>
          <a:p>
            <a:pPr>
              <a:spcBef>
                <a:spcPct val="50000"/>
              </a:spcBef>
            </a:pPr>
            <a:r>
              <a:rPr lang="en-US" sz="2000" dirty="0" err="1" smtClean="0"/>
              <a:t>odluka</a:t>
            </a:r>
            <a:endParaRPr lang="en-GB" sz="2000" dirty="0"/>
          </a:p>
        </p:txBody>
      </p:sp>
      <p:sp>
        <p:nvSpPr>
          <p:cNvPr id="137225" name="Text Box 9"/>
          <p:cNvSpPr txBox="1">
            <a:spLocks noChangeArrowheads="1"/>
          </p:cNvSpPr>
          <p:nvPr/>
        </p:nvSpPr>
        <p:spPr bwMode="auto">
          <a:xfrm>
            <a:off x="2437765" y="2971800"/>
            <a:ext cx="2408834" cy="861774"/>
          </a:xfrm>
          <a:prstGeom prst="rect">
            <a:avLst/>
          </a:prstGeom>
          <a:solidFill>
            <a:schemeClr val="accent5">
              <a:lumMod val="20000"/>
              <a:lumOff val="80000"/>
            </a:schemeClr>
          </a:solidFill>
          <a:ln w="12700">
            <a:noFill/>
            <a:miter lim="800000"/>
            <a:headEnd type="none" w="sm" len="sm"/>
            <a:tailEnd type="none" w="sm" len="sm"/>
          </a:ln>
          <a:effectLst/>
        </p:spPr>
        <p:txBody>
          <a:bodyPr wrap="square">
            <a:spAutoFit/>
          </a:bodyPr>
          <a:lstStyle/>
          <a:p>
            <a:pPr>
              <a:spcBef>
                <a:spcPct val="50000"/>
              </a:spcBef>
            </a:pPr>
            <a:r>
              <a:rPr lang="en-US" sz="2000" dirty="0" err="1" smtClean="0"/>
              <a:t>Teorija</a:t>
            </a:r>
            <a:r>
              <a:rPr lang="sr-Cyrl-CS" sz="2000" dirty="0" smtClean="0"/>
              <a:t> </a:t>
            </a:r>
            <a:endParaRPr lang="sr-Latn-RS" sz="2000" dirty="0" smtClean="0"/>
          </a:p>
          <a:p>
            <a:pPr>
              <a:spcBef>
                <a:spcPct val="50000"/>
              </a:spcBef>
            </a:pPr>
            <a:r>
              <a:rPr lang="en-US" sz="2000" dirty="0" err="1" smtClean="0"/>
              <a:t>informacija</a:t>
            </a:r>
            <a:endParaRPr lang="en-GB" dirty="0"/>
          </a:p>
        </p:txBody>
      </p:sp>
      <p:sp>
        <p:nvSpPr>
          <p:cNvPr id="137226" name="Text Box 10"/>
          <p:cNvSpPr txBox="1">
            <a:spLocks noChangeArrowheads="1"/>
          </p:cNvSpPr>
          <p:nvPr/>
        </p:nvSpPr>
        <p:spPr bwMode="auto">
          <a:xfrm>
            <a:off x="2436192" y="2209800"/>
            <a:ext cx="2410407" cy="643136"/>
          </a:xfrm>
          <a:prstGeom prst="rect">
            <a:avLst/>
          </a:prstGeom>
          <a:solidFill>
            <a:schemeClr val="accent6">
              <a:lumMod val="20000"/>
              <a:lumOff val="80000"/>
            </a:schemeClr>
          </a:solidFill>
          <a:ln w="12700">
            <a:noFill/>
            <a:miter lim="800000"/>
            <a:headEnd type="none" w="sm" len="sm"/>
            <a:tailEnd type="none" w="sm" len="sm"/>
          </a:ln>
          <a:effectLst/>
        </p:spPr>
        <p:txBody>
          <a:bodyPr wrap="square">
            <a:spAutoFit/>
          </a:bodyPr>
          <a:lstStyle/>
          <a:p>
            <a:pPr>
              <a:spcBef>
                <a:spcPct val="50000"/>
              </a:spcBef>
            </a:pPr>
            <a:r>
              <a:rPr lang="en-US" sz="2000" dirty="0" err="1" smtClean="0"/>
              <a:t>Kibernetika</a:t>
            </a:r>
            <a:endParaRPr lang="sr-Cyrl-CS" sz="2000" dirty="0"/>
          </a:p>
          <a:p>
            <a:pPr>
              <a:spcBef>
                <a:spcPct val="50000"/>
              </a:spcBef>
            </a:pPr>
            <a:endParaRPr lang="en-GB" sz="1000" dirty="0"/>
          </a:p>
        </p:txBody>
      </p:sp>
      <p:sp>
        <p:nvSpPr>
          <p:cNvPr id="137227" name="Text Box 11"/>
          <p:cNvSpPr txBox="1">
            <a:spLocks noChangeArrowheads="1"/>
          </p:cNvSpPr>
          <p:nvPr/>
        </p:nvSpPr>
        <p:spPr bwMode="auto">
          <a:xfrm>
            <a:off x="2437765" y="1371600"/>
            <a:ext cx="2408834" cy="707886"/>
          </a:xfrm>
          <a:prstGeom prst="rect">
            <a:avLst/>
          </a:prstGeom>
          <a:solidFill>
            <a:schemeClr val="accent2">
              <a:lumMod val="40000"/>
              <a:lumOff val="60000"/>
            </a:schemeClr>
          </a:solidFill>
          <a:ln w="12700">
            <a:noFill/>
            <a:miter lim="800000"/>
            <a:headEnd type="none" w="sm" len="sm"/>
            <a:tailEnd type="none" w="sm" len="sm"/>
          </a:ln>
          <a:effectLst/>
        </p:spPr>
        <p:txBody>
          <a:bodyPr wrap="square">
            <a:spAutoFit/>
          </a:bodyPr>
          <a:lstStyle/>
          <a:p>
            <a:pPr>
              <a:spcBef>
                <a:spcPct val="50000"/>
              </a:spcBef>
            </a:pPr>
            <a:r>
              <a:rPr lang="en-US" sz="2000" dirty="0" err="1" smtClean="0"/>
              <a:t>Psihologija</a:t>
            </a:r>
            <a:r>
              <a:rPr lang="sr-Cyrl-CS" sz="2000" dirty="0" smtClean="0"/>
              <a:t> </a:t>
            </a:r>
            <a:r>
              <a:rPr lang="en-US" sz="2000" dirty="0" err="1" smtClean="0"/>
              <a:t>kreativnosti</a:t>
            </a:r>
            <a:endParaRPr lang="en-GB" sz="2000" dirty="0"/>
          </a:p>
        </p:txBody>
      </p:sp>
      <p:sp>
        <p:nvSpPr>
          <p:cNvPr id="137228" name="Text Box 12"/>
          <p:cNvSpPr txBox="1">
            <a:spLocks noChangeArrowheads="1"/>
          </p:cNvSpPr>
          <p:nvPr/>
        </p:nvSpPr>
        <p:spPr bwMode="auto">
          <a:xfrm>
            <a:off x="5116904" y="1428276"/>
            <a:ext cx="2234618" cy="400110"/>
          </a:xfrm>
          <a:prstGeom prst="rect">
            <a:avLst/>
          </a:prstGeom>
          <a:solidFill>
            <a:schemeClr val="accent1">
              <a:lumMod val="40000"/>
              <a:lumOff val="60000"/>
            </a:schemeClr>
          </a:solidFill>
          <a:ln w="12700">
            <a:noFill/>
            <a:miter lim="800000"/>
            <a:headEnd type="none" w="sm" len="sm"/>
            <a:tailEnd type="none" w="sm" len="sm"/>
          </a:ln>
          <a:effectLst/>
        </p:spPr>
        <p:txBody>
          <a:bodyPr wrap="square">
            <a:spAutoFit/>
          </a:bodyPr>
          <a:lstStyle/>
          <a:p>
            <a:pPr algn="ctr">
              <a:spcBef>
                <a:spcPct val="50000"/>
              </a:spcBef>
            </a:pPr>
            <a:r>
              <a:rPr lang="en-US" sz="2000" dirty="0" err="1" smtClean="0"/>
              <a:t>Teorija</a:t>
            </a:r>
            <a:r>
              <a:rPr lang="sr-Cyrl-CS" sz="2000" dirty="0" smtClean="0"/>
              <a:t> </a:t>
            </a:r>
            <a:r>
              <a:rPr lang="en-US" sz="2000" dirty="0" err="1" smtClean="0"/>
              <a:t>sistema</a:t>
            </a:r>
            <a:endParaRPr lang="en-GB" sz="2000" dirty="0"/>
          </a:p>
        </p:txBody>
      </p:sp>
      <p:sp>
        <p:nvSpPr>
          <p:cNvPr id="137229" name="Text Box 13"/>
          <p:cNvSpPr txBox="1">
            <a:spLocks noChangeArrowheads="1"/>
          </p:cNvSpPr>
          <p:nvPr/>
        </p:nvSpPr>
        <p:spPr bwMode="auto">
          <a:xfrm>
            <a:off x="7618016" y="1371601"/>
            <a:ext cx="2133044" cy="701675"/>
          </a:xfrm>
          <a:prstGeom prst="rect">
            <a:avLst/>
          </a:prstGeom>
          <a:solidFill>
            <a:schemeClr val="accent1">
              <a:lumMod val="20000"/>
              <a:lumOff val="80000"/>
            </a:schemeClr>
          </a:solidFill>
          <a:ln w="12700">
            <a:noFill/>
            <a:miter lim="800000"/>
            <a:headEnd type="none" w="sm" len="sm"/>
            <a:tailEnd type="none" w="sm" len="sm"/>
          </a:ln>
          <a:effectLst/>
        </p:spPr>
        <p:txBody>
          <a:bodyPr>
            <a:spAutoFit/>
          </a:bodyPr>
          <a:lstStyle/>
          <a:p>
            <a:pPr>
              <a:spcBef>
                <a:spcPct val="50000"/>
              </a:spcBef>
            </a:pPr>
            <a:r>
              <a:rPr lang="en-US" sz="2000" dirty="0" err="1" smtClean="0"/>
              <a:t>Patentne</a:t>
            </a:r>
            <a:r>
              <a:rPr lang="sr-Cyrl-CS" sz="2000" dirty="0" smtClean="0"/>
              <a:t> </a:t>
            </a:r>
            <a:r>
              <a:rPr lang="en-US" sz="2000" dirty="0" err="1" smtClean="0"/>
              <a:t>i</a:t>
            </a:r>
            <a:r>
              <a:rPr lang="sr-Latn-RS" sz="2000" dirty="0" smtClean="0"/>
              <a:t>n</a:t>
            </a:r>
            <a:r>
              <a:rPr lang="en-US" sz="2000" dirty="0" err="1" smtClean="0"/>
              <a:t>formacije</a:t>
            </a:r>
            <a:endParaRPr lang="en-GB" sz="2000" dirty="0"/>
          </a:p>
        </p:txBody>
      </p:sp>
      <p:sp>
        <p:nvSpPr>
          <p:cNvPr id="137230" name="Text Box 14"/>
          <p:cNvSpPr txBox="1">
            <a:spLocks noChangeArrowheads="1"/>
          </p:cNvSpPr>
          <p:nvPr/>
        </p:nvSpPr>
        <p:spPr bwMode="auto">
          <a:xfrm>
            <a:off x="7630183" y="2209800"/>
            <a:ext cx="3339759" cy="707886"/>
          </a:xfrm>
          <a:prstGeom prst="rect">
            <a:avLst/>
          </a:prstGeom>
          <a:solidFill>
            <a:schemeClr val="bg2">
              <a:lumMod val="90000"/>
            </a:schemeClr>
          </a:solidFill>
          <a:ln w="12700">
            <a:noFill/>
            <a:miter lim="800000"/>
            <a:headEnd type="none" w="sm" len="sm"/>
            <a:tailEnd type="none" w="sm" len="sm"/>
          </a:ln>
          <a:effectLst/>
        </p:spPr>
        <p:txBody>
          <a:bodyPr wrap="square">
            <a:spAutoFit/>
          </a:bodyPr>
          <a:lstStyle/>
          <a:p>
            <a:pPr>
              <a:spcBef>
                <a:spcPct val="50000"/>
              </a:spcBef>
            </a:pPr>
            <a:r>
              <a:rPr lang="en-US" sz="2000" dirty="0" err="1" smtClean="0"/>
              <a:t>Evolucija</a:t>
            </a:r>
            <a:r>
              <a:rPr lang="sr-Cyrl-CS" sz="2000" dirty="0" smtClean="0"/>
              <a:t> </a:t>
            </a:r>
            <a:r>
              <a:rPr lang="en-US" sz="2000" dirty="0" err="1" smtClean="0"/>
              <a:t>razvoja</a:t>
            </a:r>
            <a:r>
              <a:rPr lang="sr-Cyrl-CS" sz="2000" dirty="0" smtClean="0"/>
              <a:t> </a:t>
            </a:r>
            <a:r>
              <a:rPr lang="en-US" sz="2000" dirty="0" err="1" smtClean="0"/>
              <a:t>bioloških</a:t>
            </a:r>
            <a:r>
              <a:rPr lang="sr-Cyrl-CS" sz="2000" dirty="0" smtClean="0"/>
              <a:t> </a:t>
            </a:r>
            <a:r>
              <a:rPr lang="en-US" sz="2000" dirty="0" err="1" smtClean="0"/>
              <a:t>sistema</a:t>
            </a:r>
            <a:endParaRPr lang="en-GB" sz="2000" dirty="0"/>
          </a:p>
        </p:txBody>
      </p:sp>
      <p:sp>
        <p:nvSpPr>
          <p:cNvPr id="137231" name="Text Box 15"/>
          <p:cNvSpPr txBox="1">
            <a:spLocks noChangeArrowheads="1"/>
          </p:cNvSpPr>
          <p:nvPr/>
        </p:nvSpPr>
        <p:spPr bwMode="auto">
          <a:xfrm>
            <a:off x="7630183" y="2996952"/>
            <a:ext cx="3441333" cy="707886"/>
          </a:xfrm>
          <a:prstGeom prst="rect">
            <a:avLst/>
          </a:prstGeom>
          <a:solidFill>
            <a:schemeClr val="bg1">
              <a:lumMod val="85000"/>
            </a:schemeClr>
          </a:solidFill>
          <a:ln w="12700">
            <a:noFill/>
            <a:miter lim="800000"/>
            <a:headEnd type="none" w="sm" len="sm"/>
            <a:tailEnd type="none" w="sm" len="sm"/>
          </a:ln>
          <a:effectLst/>
        </p:spPr>
        <p:txBody>
          <a:bodyPr wrap="square">
            <a:spAutoFit/>
          </a:bodyPr>
          <a:lstStyle/>
          <a:p>
            <a:pPr>
              <a:spcBef>
                <a:spcPct val="50000"/>
              </a:spcBef>
            </a:pPr>
            <a:r>
              <a:rPr lang="en-US" sz="2000" dirty="0" err="1" smtClean="0"/>
              <a:t>Istorija</a:t>
            </a:r>
            <a:r>
              <a:rPr lang="sr-Cyrl-CS" sz="2000" dirty="0" smtClean="0"/>
              <a:t> </a:t>
            </a:r>
            <a:r>
              <a:rPr lang="en-US" sz="2000" dirty="0" err="1" smtClean="0"/>
              <a:t>naučnog</a:t>
            </a:r>
            <a:r>
              <a:rPr lang="sr-Cyrl-CS" sz="2000" dirty="0" smtClean="0"/>
              <a:t> </a:t>
            </a:r>
            <a:r>
              <a:rPr lang="en-US" sz="2000" dirty="0" err="1" smtClean="0"/>
              <a:t>i</a:t>
            </a:r>
            <a:r>
              <a:rPr lang="sr-Cyrl-CS" sz="2000" dirty="0" smtClean="0"/>
              <a:t> </a:t>
            </a:r>
            <a:r>
              <a:rPr lang="en-US" sz="2000" dirty="0" err="1" smtClean="0"/>
              <a:t>tehnološkog</a:t>
            </a:r>
            <a:r>
              <a:rPr lang="sr-Cyrl-CS" sz="2000" dirty="0" smtClean="0"/>
              <a:t> </a:t>
            </a:r>
            <a:r>
              <a:rPr lang="en-US" sz="2000" dirty="0" err="1" smtClean="0"/>
              <a:t>razvoja</a:t>
            </a:r>
            <a:endParaRPr lang="en-GB" sz="2000" dirty="0"/>
          </a:p>
        </p:txBody>
      </p:sp>
      <p:sp>
        <p:nvSpPr>
          <p:cNvPr id="137232" name="Text Box 16"/>
          <p:cNvSpPr txBox="1">
            <a:spLocks noChangeArrowheads="1"/>
          </p:cNvSpPr>
          <p:nvPr/>
        </p:nvSpPr>
        <p:spPr bwMode="auto">
          <a:xfrm>
            <a:off x="7618017" y="3810001"/>
            <a:ext cx="3453500" cy="701675"/>
          </a:xfrm>
          <a:prstGeom prst="rect">
            <a:avLst/>
          </a:prstGeom>
          <a:solidFill>
            <a:schemeClr val="accent3">
              <a:lumMod val="40000"/>
              <a:lumOff val="60000"/>
            </a:schemeClr>
          </a:solidFill>
          <a:ln w="12700">
            <a:noFill/>
            <a:miter lim="800000"/>
            <a:headEnd type="none" w="sm" len="sm"/>
            <a:tailEnd type="none" w="sm" len="sm"/>
          </a:ln>
          <a:effectLst/>
        </p:spPr>
        <p:txBody>
          <a:bodyPr wrap="square">
            <a:spAutoFit/>
          </a:bodyPr>
          <a:lstStyle/>
          <a:p>
            <a:pPr>
              <a:spcBef>
                <a:spcPct val="50000"/>
              </a:spcBef>
            </a:pPr>
            <a:r>
              <a:rPr lang="en-US" sz="2000" dirty="0" err="1" smtClean="0"/>
              <a:t>Naučni</a:t>
            </a:r>
            <a:r>
              <a:rPr lang="sr-Cyrl-CS" sz="2000" dirty="0" smtClean="0"/>
              <a:t> </a:t>
            </a:r>
            <a:r>
              <a:rPr lang="en-US" sz="2000" dirty="0" err="1" smtClean="0"/>
              <a:t>efekti</a:t>
            </a:r>
            <a:r>
              <a:rPr lang="sr-Cyrl-CS" sz="2000" dirty="0" smtClean="0"/>
              <a:t> </a:t>
            </a:r>
            <a:r>
              <a:rPr lang="en-US" sz="2000" dirty="0" err="1" smtClean="0"/>
              <a:t>neophodni</a:t>
            </a:r>
            <a:r>
              <a:rPr lang="sr-Cyrl-CS" sz="2000" dirty="0" smtClean="0"/>
              <a:t> </a:t>
            </a:r>
            <a:r>
              <a:rPr lang="en-US" sz="2000" dirty="0" err="1" smtClean="0"/>
              <a:t>za</a:t>
            </a:r>
            <a:r>
              <a:rPr lang="sr-Cyrl-CS" sz="2000" dirty="0" smtClean="0"/>
              <a:t> </a:t>
            </a:r>
            <a:r>
              <a:rPr lang="en-US" sz="2000" dirty="0" err="1" smtClean="0"/>
              <a:t>pronalazače</a:t>
            </a:r>
            <a:endParaRPr lang="en-GB" sz="2000" dirty="0"/>
          </a:p>
        </p:txBody>
      </p:sp>
      <p:sp>
        <p:nvSpPr>
          <p:cNvPr id="137233" name="Text Box 17"/>
          <p:cNvSpPr txBox="1">
            <a:spLocks noChangeArrowheads="1"/>
          </p:cNvSpPr>
          <p:nvPr/>
        </p:nvSpPr>
        <p:spPr bwMode="auto">
          <a:xfrm>
            <a:off x="7630184" y="4648201"/>
            <a:ext cx="3441334" cy="707886"/>
          </a:xfrm>
          <a:prstGeom prst="rect">
            <a:avLst/>
          </a:prstGeom>
          <a:solidFill>
            <a:schemeClr val="accent3">
              <a:lumMod val="60000"/>
              <a:lumOff val="40000"/>
            </a:schemeClr>
          </a:solidFill>
          <a:ln w="12700">
            <a:noFill/>
            <a:miter lim="800000"/>
            <a:headEnd type="none" w="sm" len="sm"/>
            <a:tailEnd type="none" w="sm" len="sm"/>
          </a:ln>
          <a:effectLst/>
        </p:spPr>
        <p:txBody>
          <a:bodyPr wrap="square">
            <a:spAutoFit/>
          </a:bodyPr>
          <a:lstStyle/>
          <a:p>
            <a:pPr>
              <a:spcBef>
                <a:spcPct val="50000"/>
              </a:spcBef>
            </a:pPr>
            <a:r>
              <a:rPr lang="en-US" sz="2000" dirty="0" err="1" smtClean="0"/>
              <a:t>Kritika</a:t>
            </a:r>
            <a:r>
              <a:rPr lang="sr-Cyrl-CS" sz="2000" dirty="0" smtClean="0"/>
              <a:t> </a:t>
            </a:r>
            <a:r>
              <a:rPr lang="en-US" sz="2000" dirty="0" err="1" smtClean="0"/>
              <a:t>drugih</a:t>
            </a:r>
            <a:r>
              <a:rPr lang="sr-Cyrl-CS" sz="2000" dirty="0" smtClean="0"/>
              <a:t> </a:t>
            </a:r>
            <a:r>
              <a:rPr lang="en-US" sz="2000" dirty="0" err="1" smtClean="0"/>
              <a:t>metodologija</a:t>
            </a:r>
            <a:r>
              <a:rPr lang="sr-Cyrl-CS" sz="2000" dirty="0" smtClean="0"/>
              <a:t> </a:t>
            </a:r>
            <a:r>
              <a:rPr lang="en-US" sz="2000" dirty="0" err="1" smtClean="0"/>
              <a:t>kreativnosti</a:t>
            </a:r>
            <a:endParaRPr lang="en-GB" sz="2000" dirty="0"/>
          </a:p>
        </p:txBody>
      </p:sp>
      <p:sp>
        <p:nvSpPr>
          <p:cNvPr id="19" name="TextBox 18" hidden="1"/>
          <p:cNvSpPr txBox="1"/>
          <p:nvPr/>
        </p:nvSpPr>
        <p:spPr>
          <a:xfrm>
            <a:off x="5614484" y="2348881"/>
            <a:ext cx="1151828" cy="2554545"/>
          </a:xfrm>
          <a:prstGeom prst="rect">
            <a:avLst/>
          </a:prstGeom>
          <a:solidFill>
            <a:srgbClr val="00B0F0"/>
          </a:solidFill>
        </p:spPr>
        <p:txBody>
          <a:bodyPr wrap="square" rtlCol="0">
            <a:spAutoFit/>
          </a:bodyPr>
          <a:lstStyle/>
          <a:p>
            <a:pPr algn="ctr"/>
            <a:r>
              <a:rPr lang="sr-Cyrl-RS" sz="4000" dirty="0" smtClean="0"/>
              <a:t>Т</a:t>
            </a:r>
          </a:p>
          <a:p>
            <a:pPr algn="ctr"/>
            <a:r>
              <a:rPr lang="sr-Cyrl-RS" sz="4000" dirty="0" smtClean="0"/>
              <a:t>Р</a:t>
            </a:r>
          </a:p>
          <a:p>
            <a:pPr algn="ctr"/>
            <a:r>
              <a:rPr lang="sr-Cyrl-RS" sz="4000" dirty="0" smtClean="0"/>
              <a:t>И</a:t>
            </a:r>
          </a:p>
          <a:p>
            <a:pPr algn="ctr"/>
            <a:r>
              <a:rPr lang="sr-Cyrl-RS" sz="4000" dirty="0" smtClean="0"/>
              <a:t>З</a:t>
            </a:r>
          </a:p>
        </p:txBody>
      </p:sp>
      <p:sp>
        <p:nvSpPr>
          <p:cNvPr id="17" name="TextBox 16"/>
          <p:cNvSpPr txBox="1"/>
          <p:nvPr/>
        </p:nvSpPr>
        <p:spPr>
          <a:xfrm>
            <a:off x="5614484" y="2348881"/>
            <a:ext cx="1151828" cy="2554545"/>
          </a:xfrm>
          <a:prstGeom prst="rect">
            <a:avLst/>
          </a:prstGeom>
          <a:solidFill>
            <a:schemeClr val="bg1"/>
          </a:solidFill>
        </p:spPr>
        <p:txBody>
          <a:bodyPr wrap="square" rtlCol="0">
            <a:spAutoFit/>
          </a:bodyPr>
          <a:lstStyle/>
          <a:p>
            <a:pPr algn="ctr"/>
            <a:r>
              <a:rPr lang="en-US" sz="4000" dirty="0" smtClean="0"/>
              <a:t>T</a:t>
            </a:r>
            <a:endParaRPr lang="sr-Cyrl-RS" sz="4000" dirty="0" smtClean="0"/>
          </a:p>
          <a:p>
            <a:pPr algn="ctr"/>
            <a:r>
              <a:rPr lang="en-US" sz="4000" dirty="0" smtClean="0"/>
              <a:t>R</a:t>
            </a:r>
            <a:endParaRPr lang="sr-Cyrl-RS" sz="4000" dirty="0" smtClean="0"/>
          </a:p>
          <a:p>
            <a:pPr algn="ctr"/>
            <a:r>
              <a:rPr lang="en-US" sz="4000" dirty="0" smtClean="0"/>
              <a:t>I</a:t>
            </a:r>
            <a:endParaRPr lang="sr-Cyrl-RS" sz="4000" dirty="0" smtClean="0"/>
          </a:p>
          <a:p>
            <a:pPr algn="ctr"/>
            <a:r>
              <a:rPr lang="en-US" sz="4000" dirty="0" smtClean="0"/>
              <a:t>Z</a:t>
            </a:r>
            <a:endParaRPr lang="en-US" sz="4000" dirty="0"/>
          </a:p>
        </p:txBody>
      </p:sp>
      <p:grpSp>
        <p:nvGrpSpPr>
          <p:cNvPr id="20" name="Group 19"/>
          <p:cNvGrpSpPr/>
          <p:nvPr/>
        </p:nvGrpSpPr>
        <p:grpSpPr>
          <a:xfrm>
            <a:off x="2205980" y="189972"/>
            <a:ext cx="8325356" cy="463635"/>
            <a:chOff x="-33580" y="-26158"/>
            <a:chExt cx="7728171" cy="463635"/>
          </a:xfrm>
        </p:grpSpPr>
        <p:sp>
          <p:nvSpPr>
            <p:cNvPr id="21" name="Rounded Rectangle 20"/>
            <p:cNvSpPr/>
            <p:nvPr/>
          </p:nvSpPr>
          <p:spPr>
            <a:xfrm>
              <a:off x="-33580" y="-26158"/>
              <a:ext cx="7716837" cy="455715"/>
            </a:xfrm>
            <a:prstGeom prst="roundRect">
              <a:avLst/>
            </a:prstGeom>
            <a:gradFill rotWithShape="1">
              <a:gsLst>
                <a:gs pos="53000">
                  <a:srgbClr val="80387F"/>
                </a:gs>
                <a:gs pos="54000">
                  <a:srgbClr val="80387F"/>
                </a:gs>
                <a:gs pos="0">
                  <a:srgbClr val="2C4C7C"/>
                </a:gs>
                <a:gs pos="100000">
                  <a:srgbClr val="E32D91">
                    <a:hueOff val="0"/>
                    <a:satOff val="0"/>
                    <a:lumOff val="0"/>
                    <a:alphaOff val="0"/>
                    <a:shade val="88000"/>
                    <a:lumMod val="94000"/>
                  </a:srgbClr>
                </a:gs>
              </a:gsLst>
              <a:path path="circle">
                <a:fillToRect l="50000" t="100000" r="100000" b="50000"/>
              </a:path>
            </a:gradFill>
            <a:ln>
              <a:noFill/>
            </a:ln>
            <a:effectLst>
              <a:reflection blurRad="12700" stA="26000" endPos="32000" dist="12700" dir="5400000" sy="-100000" rotWithShape="0"/>
            </a:effectLst>
          </p:spPr>
        </p:sp>
        <p:sp>
          <p:nvSpPr>
            <p:cNvPr id="22" name="Rounded Rectangle 4"/>
            <p:cNvSpPr/>
            <p:nvPr/>
          </p:nvSpPr>
          <p:spPr>
            <a:xfrm>
              <a:off x="22246" y="26254"/>
              <a:ext cx="7672345" cy="411223"/>
            </a:xfrm>
            <a:prstGeom prst="rect">
              <a:avLst/>
            </a:prstGeom>
            <a:noFill/>
            <a:ln>
              <a:noFill/>
            </a:ln>
            <a:effectLst/>
          </p:spPr>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sr-Latn-CS" sz="2000" b="1" dirty="0">
                  <a:solidFill>
                    <a:schemeClr val="bg1"/>
                  </a:solidFill>
                </a:rPr>
                <a:t>IZVORI TRIZ –a</a:t>
              </a:r>
              <a:endParaRPr kumimoji="0" lang="en-US" sz="1900" b="1" i="0" u="none" strike="noStrike" kern="1200" cap="none" spc="0" normalizeH="0" baseline="0" noProof="0" dirty="0">
                <a:ln>
                  <a:noFill/>
                </a:ln>
                <a:solidFill>
                  <a:schemeClr val="bg1"/>
                </a:solidFill>
                <a:effectLst/>
                <a:uLnTx/>
                <a:uFillTx/>
                <a:latin typeface="Corbel" charset="0"/>
                <a:ea typeface="Corbel" charset="0"/>
                <a:cs typeface="Corbel" charset="0"/>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5" name="Rectangle 3"/>
          <p:cNvSpPr>
            <a:spLocks noGrp="1" noChangeArrowheads="1"/>
          </p:cNvSpPr>
          <p:nvPr>
            <p:ph idx="1"/>
          </p:nvPr>
        </p:nvSpPr>
        <p:spPr>
          <a:xfrm>
            <a:off x="2436193" y="980728"/>
            <a:ext cx="8289182" cy="1584176"/>
          </a:xfrm>
        </p:spPr>
        <p:txBody>
          <a:bodyPr/>
          <a:lstStyle/>
          <a:p>
            <a:pPr>
              <a:lnSpc>
                <a:spcPct val="90000"/>
              </a:lnSpc>
              <a:buFontTx/>
              <a:buChar char="•"/>
            </a:pPr>
            <a:r>
              <a:rPr lang="en-US" sz="2000" dirty="0">
                <a:solidFill>
                  <a:schemeClr val="tx2"/>
                </a:solidFill>
              </a:rPr>
              <a:t> </a:t>
            </a:r>
            <a:r>
              <a:rPr lang="en-US" sz="2000" dirty="0">
                <a:solidFill>
                  <a:srgbClr val="061004"/>
                </a:solidFill>
              </a:rPr>
              <a:t>Samsung: </a:t>
            </a:r>
            <a:r>
              <a:rPr lang="sr-Cyrl-CS" sz="2000" dirty="0">
                <a:solidFill>
                  <a:srgbClr val="061004"/>
                </a:solidFill>
              </a:rPr>
              <a:t>Jednostavan projekt</a:t>
            </a:r>
            <a:r>
              <a:rPr lang="en-US" sz="2000" dirty="0">
                <a:solidFill>
                  <a:srgbClr val="061004"/>
                </a:solidFill>
              </a:rPr>
              <a:t>: </a:t>
            </a:r>
            <a:r>
              <a:rPr lang="sr-Cyrl-CS" sz="2000" dirty="0">
                <a:solidFill>
                  <a:srgbClr val="061004"/>
                </a:solidFill>
              </a:rPr>
              <a:t>smanjeni troškovi za 1 </a:t>
            </a:r>
            <a:r>
              <a:rPr lang="sr-Cyrl-CS" sz="2000" dirty="0" err="1">
                <a:solidFill>
                  <a:srgbClr val="061004"/>
                </a:solidFill>
              </a:rPr>
              <a:t>milijardu</a:t>
            </a:r>
            <a:r>
              <a:rPr lang="sr-Cyrl-CS" sz="2000" dirty="0">
                <a:solidFill>
                  <a:srgbClr val="061004"/>
                </a:solidFill>
              </a:rPr>
              <a:t> </a:t>
            </a:r>
            <a:r>
              <a:rPr lang="sr-Latn-RS" sz="2000" dirty="0" smtClean="0">
                <a:solidFill>
                  <a:srgbClr val="061004"/>
                </a:solidFill>
              </a:rPr>
              <a:t>evra</a:t>
            </a:r>
            <a:r>
              <a:rPr lang="en-US" sz="2000" dirty="0" smtClean="0">
                <a:solidFill>
                  <a:srgbClr val="061004"/>
                </a:solidFill>
              </a:rPr>
              <a:t> </a:t>
            </a:r>
            <a:r>
              <a:rPr lang="en-US" sz="2000" dirty="0">
                <a:solidFill>
                  <a:srgbClr val="061004"/>
                </a:solidFill>
              </a:rPr>
              <a:t>(</a:t>
            </a:r>
            <a:r>
              <a:rPr lang="sr-Cyrl-CS" sz="2000" dirty="0">
                <a:solidFill>
                  <a:srgbClr val="061004"/>
                </a:solidFill>
              </a:rPr>
              <a:t>uzrečica</a:t>
            </a:r>
            <a:r>
              <a:rPr lang="en-US" sz="2000" dirty="0">
                <a:solidFill>
                  <a:srgbClr val="061004"/>
                </a:solidFill>
              </a:rPr>
              <a:t> “</a:t>
            </a:r>
            <a:r>
              <a:rPr lang="sr-Cyrl-CS" sz="2000" dirty="0">
                <a:solidFill>
                  <a:srgbClr val="061004"/>
                </a:solidFill>
              </a:rPr>
              <a:t>TRIZ je najbolja metodologija u praktičnom stvaranju inovacija</a:t>
            </a:r>
            <a:r>
              <a:rPr lang="en-US" sz="2000" dirty="0">
                <a:solidFill>
                  <a:srgbClr val="061004"/>
                </a:solidFill>
              </a:rPr>
              <a:t>”)</a:t>
            </a:r>
            <a:r>
              <a:rPr lang="sr-Cyrl-CS" sz="2000" dirty="0">
                <a:solidFill>
                  <a:srgbClr val="061004"/>
                </a:solidFill>
              </a:rPr>
              <a:t>;</a:t>
            </a:r>
            <a:endParaRPr lang="en-US" sz="2000" dirty="0">
              <a:solidFill>
                <a:srgbClr val="061004"/>
              </a:solidFill>
            </a:endParaRPr>
          </a:p>
          <a:p>
            <a:pPr lvl="1">
              <a:lnSpc>
                <a:spcPct val="90000"/>
              </a:lnSpc>
            </a:pPr>
            <a:r>
              <a:rPr lang="en-US" sz="2000" dirty="0">
                <a:solidFill>
                  <a:srgbClr val="061004"/>
                </a:solidFill>
              </a:rPr>
              <a:t>Boeing: </a:t>
            </a:r>
            <a:r>
              <a:rPr lang="sr-Cyrl-CS" sz="2000" dirty="0">
                <a:solidFill>
                  <a:srgbClr val="061004"/>
                </a:solidFill>
              </a:rPr>
              <a:t>Jednostavan projekat:</a:t>
            </a:r>
            <a:r>
              <a:rPr lang="en-US" sz="2000" dirty="0">
                <a:solidFill>
                  <a:srgbClr val="061004"/>
                </a:solidFill>
              </a:rPr>
              <a:t> </a:t>
            </a:r>
            <a:r>
              <a:rPr lang="sr-Cyrl-CS" sz="2000" dirty="0">
                <a:solidFill>
                  <a:srgbClr val="061004"/>
                </a:solidFill>
              </a:rPr>
              <a:t>1.5 milijarda </a:t>
            </a:r>
            <a:r>
              <a:rPr lang="en-US" sz="2000" dirty="0">
                <a:solidFill>
                  <a:srgbClr val="061004"/>
                </a:solidFill>
              </a:rPr>
              <a:t>US </a:t>
            </a:r>
            <a:r>
              <a:rPr lang="sr-Cyrl-CS" sz="2000" dirty="0">
                <a:solidFill>
                  <a:srgbClr val="061004"/>
                </a:solidFill>
              </a:rPr>
              <a:t>$ ekstra zarade</a:t>
            </a:r>
            <a:r>
              <a:rPr lang="en-US" sz="2000" dirty="0">
                <a:solidFill>
                  <a:srgbClr val="061004"/>
                </a:solidFill>
              </a:rPr>
              <a:t>.</a:t>
            </a:r>
          </a:p>
          <a:p>
            <a:pPr lvl="1">
              <a:lnSpc>
                <a:spcPct val="90000"/>
              </a:lnSpc>
            </a:pPr>
            <a:r>
              <a:rPr lang="en-US" sz="2000" dirty="0">
                <a:solidFill>
                  <a:srgbClr val="061004"/>
                </a:solidFill>
              </a:rPr>
              <a:t>P&amp;G: </a:t>
            </a:r>
            <a:r>
              <a:rPr lang="sr-Cyrl-CS" sz="2000" dirty="0">
                <a:solidFill>
                  <a:srgbClr val="061004"/>
                </a:solidFill>
              </a:rPr>
              <a:t>Ideje za nove proizvode prolaze kroz TRIZ ekspertizu</a:t>
            </a:r>
            <a:r>
              <a:rPr lang="en-US" sz="2000" dirty="0">
                <a:solidFill>
                  <a:srgbClr val="061004"/>
                </a:solidFill>
              </a:rPr>
              <a:t>.</a:t>
            </a:r>
          </a:p>
          <a:p>
            <a:pPr>
              <a:lnSpc>
                <a:spcPct val="90000"/>
              </a:lnSpc>
            </a:pPr>
            <a:endParaRPr lang="en-US" sz="2000" dirty="0">
              <a:solidFill>
                <a:srgbClr val="061004"/>
              </a:solidFill>
            </a:endParaRPr>
          </a:p>
        </p:txBody>
      </p:sp>
      <p:grpSp>
        <p:nvGrpSpPr>
          <p:cNvPr id="2" name="Group 4"/>
          <p:cNvGrpSpPr>
            <a:grpSpLocks/>
          </p:cNvGrpSpPr>
          <p:nvPr/>
        </p:nvGrpSpPr>
        <p:grpSpPr bwMode="auto">
          <a:xfrm>
            <a:off x="2436192" y="2996953"/>
            <a:ext cx="8482756" cy="3825739"/>
            <a:chOff x="560" y="1496"/>
            <a:chExt cx="5507" cy="2707"/>
          </a:xfrm>
        </p:grpSpPr>
        <p:graphicFrame>
          <p:nvGraphicFramePr>
            <p:cNvPr id="8" name="Object 5"/>
            <p:cNvGraphicFramePr>
              <a:graphicFrameLocks noChangeAspect="1"/>
            </p:cNvGraphicFramePr>
            <p:nvPr/>
          </p:nvGraphicFramePr>
          <p:xfrm>
            <a:off x="560" y="1499"/>
            <a:ext cx="1990" cy="27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Object 6"/>
            <p:cNvGraphicFramePr>
              <a:graphicFrameLocks noChangeAspect="1"/>
            </p:cNvGraphicFramePr>
            <p:nvPr/>
          </p:nvGraphicFramePr>
          <p:xfrm>
            <a:off x="2894" y="1496"/>
            <a:ext cx="3173" cy="2707"/>
          </p:xfrm>
          <a:graphic>
            <a:graphicData uri="http://schemas.openxmlformats.org/drawingml/2006/chart">
              <c:chart xmlns:c="http://schemas.openxmlformats.org/drawingml/2006/chart" xmlns:r="http://schemas.openxmlformats.org/officeDocument/2006/relationships" r:id="rId3"/>
            </a:graphicData>
          </a:graphic>
        </p:graphicFrame>
      </p:grpSp>
      <p:sp>
        <p:nvSpPr>
          <p:cNvPr id="515079" name="Rectangle 7"/>
          <p:cNvSpPr>
            <a:spLocks noChangeArrowheads="1"/>
          </p:cNvSpPr>
          <p:nvPr/>
        </p:nvSpPr>
        <p:spPr bwMode="auto">
          <a:xfrm>
            <a:off x="2412227" y="2420888"/>
            <a:ext cx="8313147" cy="608444"/>
          </a:xfrm>
          <a:prstGeom prst="rect">
            <a:avLst/>
          </a:prstGeom>
          <a:solidFill>
            <a:srgbClr val="FFFF66"/>
          </a:solidFill>
          <a:ln w="12700">
            <a:noFill/>
            <a:miter lim="800000"/>
            <a:headEnd type="none" w="sm" len="sm"/>
            <a:tailEnd type="none" w="sm" len="sm"/>
          </a:ln>
          <a:effectLst/>
        </p:spPr>
        <p:txBody>
          <a:bodyPr wrap="square" lIns="84399" tIns="42200" rIns="84399" bIns="42200">
            <a:spAutoFit/>
          </a:bodyPr>
          <a:lstStyle/>
          <a:p>
            <a:pPr defTabSz="844550" eaLnBrk="0" hangingPunct="0"/>
            <a:r>
              <a:rPr lang="sr-Latn-CS" sz="1700" dirty="0">
                <a:solidFill>
                  <a:srgbClr val="061004"/>
                </a:solidFill>
                <a:latin typeface="Verdana" pitchFamily="34" charset="0"/>
              </a:rPr>
              <a:t>Dve grupe inženjera sa jednakim iskustvom pokušavaju da reše iste probleme unutar zadanog vremenskog intervala</a:t>
            </a:r>
          </a:p>
        </p:txBody>
      </p:sp>
      <p:grpSp>
        <p:nvGrpSpPr>
          <p:cNvPr id="10" name="Group 9"/>
          <p:cNvGrpSpPr/>
          <p:nvPr/>
        </p:nvGrpSpPr>
        <p:grpSpPr>
          <a:xfrm>
            <a:off x="2412227" y="457200"/>
            <a:ext cx="8313147" cy="455715"/>
            <a:chOff x="0" y="4008"/>
            <a:chExt cx="7716837" cy="455715"/>
          </a:xfrm>
        </p:grpSpPr>
        <p:sp>
          <p:nvSpPr>
            <p:cNvPr id="11" name="Rounded Rectangle 10"/>
            <p:cNvSpPr/>
            <p:nvPr/>
          </p:nvSpPr>
          <p:spPr>
            <a:xfrm>
              <a:off x="0" y="4008"/>
              <a:ext cx="7716837" cy="455715"/>
            </a:xfrm>
            <a:prstGeom prst="roundRect">
              <a:avLst/>
            </a:prstGeom>
            <a:gradFill rotWithShape="1">
              <a:gsLst>
                <a:gs pos="53000">
                  <a:srgbClr val="80387F"/>
                </a:gs>
                <a:gs pos="54000">
                  <a:srgbClr val="80387F"/>
                </a:gs>
                <a:gs pos="0">
                  <a:srgbClr val="2C4C7C"/>
                </a:gs>
                <a:gs pos="100000">
                  <a:srgbClr val="E32D91">
                    <a:hueOff val="0"/>
                    <a:satOff val="0"/>
                    <a:lumOff val="0"/>
                    <a:alphaOff val="0"/>
                    <a:shade val="88000"/>
                    <a:lumMod val="94000"/>
                  </a:srgbClr>
                </a:gs>
              </a:gsLst>
              <a:path path="circle">
                <a:fillToRect l="50000" t="100000" r="100000" b="50000"/>
              </a:path>
            </a:gradFill>
            <a:ln>
              <a:noFill/>
            </a:ln>
            <a:effectLst>
              <a:reflection blurRad="12700" stA="26000" endPos="32000" dist="12700" dir="5400000" sy="-100000" rotWithShape="0"/>
            </a:effectLst>
          </p:spPr>
        </p:sp>
        <p:sp>
          <p:nvSpPr>
            <p:cNvPr id="12" name="Rounded Rectangle 4"/>
            <p:cNvSpPr/>
            <p:nvPr/>
          </p:nvSpPr>
          <p:spPr>
            <a:xfrm>
              <a:off x="22246" y="26254"/>
              <a:ext cx="7672345" cy="411223"/>
            </a:xfrm>
            <a:prstGeom prst="rect">
              <a:avLst/>
            </a:prstGeom>
            <a:noFill/>
            <a:ln>
              <a:noFill/>
            </a:ln>
            <a:effectLst/>
          </p:spPr>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sr-Latn-CS" sz="2000" b="1" dirty="0">
                  <a:solidFill>
                    <a:schemeClr val="bg1"/>
                  </a:solidFill>
                </a:rPr>
                <a:t>EFEKTIVNOST PRIMENE TRIZ-a</a:t>
              </a:r>
              <a:endParaRPr kumimoji="0" lang="en-US" sz="1900" b="1" i="0" u="none" strike="noStrike" kern="1200" cap="none" spc="0" normalizeH="0" baseline="0" noProof="0" dirty="0">
                <a:ln>
                  <a:noFill/>
                </a:ln>
                <a:solidFill>
                  <a:schemeClr val="bg1"/>
                </a:solidFill>
                <a:effectLst/>
                <a:uLnTx/>
                <a:uFillTx/>
                <a:latin typeface="Corbel" charset="0"/>
                <a:ea typeface="Corbel" charset="0"/>
                <a:cs typeface="Corbel" charset="0"/>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627" name="Rectangle 3"/>
          <p:cNvSpPr>
            <a:spLocks noGrp="1" noChangeArrowheads="1"/>
          </p:cNvSpPr>
          <p:nvPr>
            <p:ph type="body" idx="4294967295"/>
          </p:nvPr>
        </p:nvSpPr>
        <p:spPr>
          <a:xfrm>
            <a:off x="2412227" y="1340768"/>
            <a:ext cx="8313147" cy="5136232"/>
          </a:xfrm>
        </p:spPr>
        <p:txBody>
          <a:bodyPr/>
          <a:lstStyle/>
          <a:p>
            <a:pPr marL="360363" indent="-360363">
              <a:lnSpc>
                <a:spcPct val="90000"/>
              </a:lnSpc>
              <a:buClr>
                <a:srgbClr val="66FFFF"/>
              </a:buClr>
              <a:buSzPct val="65000"/>
              <a:buFontTx/>
              <a:buChar char="•"/>
            </a:pPr>
            <a:r>
              <a:rPr lang="sr-Cyrl-CS" sz="2400" dirty="0">
                <a:solidFill>
                  <a:srgbClr val="12020F"/>
                </a:solidFill>
                <a:cs typeface="Arial" pitchFamily="34" charset="0"/>
              </a:rPr>
              <a:t>Trend usavršavanja i primene u gotovo svim oblastima života</a:t>
            </a:r>
            <a:r>
              <a:rPr lang="sr-Cyrl-CS" sz="2400" dirty="0">
                <a:solidFill>
                  <a:srgbClr val="12020F"/>
                </a:solidFill>
              </a:rPr>
              <a:t> (sve tehničke grane, marketing, menadžment, medicina, farmacija, finansije, biznis, politika, edukacija, lični problemi..</a:t>
            </a:r>
            <a:r>
              <a:rPr lang="sr-Cyrl-CS" sz="2400" dirty="0">
                <a:solidFill>
                  <a:srgbClr val="12020F"/>
                </a:solidFill>
                <a:cs typeface="Arial" pitchFamily="34" charset="0"/>
              </a:rPr>
              <a:t>.</a:t>
            </a:r>
            <a:r>
              <a:rPr lang="sr-Cyrl-CS" sz="2400" dirty="0">
                <a:solidFill>
                  <a:srgbClr val="12020F"/>
                </a:solidFill>
              </a:rPr>
              <a:t>);</a:t>
            </a:r>
            <a:r>
              <a:rPr lang="sr-Cyrl-CS" sz="2400" dirty="0">
                <a:solidFill>
                  <a:srgbClr val="12020F"/>
                </a:solidFill>
                <a:cs typeface="Arial" pitchFamily="34" charset="0"/>
              </a:rPr>
              <a:t> </a:t>
            </a:r>
          </a:p>
          <a:p>
            <a:pPr marL="360363" indent="-360363">
              <a:lnSpc>
                <a:spcPct val="90000"/>
              </a:lnSpc>
              <a:buClr>
                <a:srgbClr val="66FFFF"/>
              </a:buClr>
              <a:buSzPct val="65000"/>
              <a:buFontTx/>
              <a:buChar char="•"/>
            </a:pPr>
            <a:r>
              <a:rPr lang="sr-Cyrl-CS" sz="2400" dirty="0" smtClean="0">
                <a:solidFill>
                  <a:srgbClr val="12020F"/>
                </a:solidFill>
                <a:cs typeface="Arial" pitchFamily="34" charset="0"/>
              </a:rPr>
              <a:t>U </a:t>
            </a:r>
            <a:r>
              <a:rPr lang="sr-Cyrl-CS" sz="2400" dirty="0">
                <a:solidFill>
                  <a:srgbClr val="12020F"/>
                </a:solidFill>
                <a:cs typeface="Arial" pitchFamily="34" charset="0"/>
              </a:rPr>
              <a:t>Rusiji u primeni od sedamdesetih godina </a:t>
            </a:r>
            <a:r>
              <a:rPr lang="en-US" sz="2400" dirty="0">
                <a:solidFill>
                  <a:srgbClr val="12020F"/>
                </a:solidFill>
                <a:cs typeface="Arial" pitchFamily="34" charset="0"/>
              </a:rPr>
              <a:t>XX </a:t>
            </a:r>
            <a:r>
              <a:rPr lang="sr-Cyrl-CS" sz="2400" dirty="0">
                <a:solidFill>
                  <a:srgbClr val="12020F"/>
                </a:solidFill>
                <a:cs typeface="Arial" pitchFamily="34" charset="0"/>
              </a:rPr>
              <a:t>veka</a:t>
            </a:r>
            <a:r>
              <a:rPr lang="sr-Cyrl-CS" sz="2400" dirty="0">
                <a:solidFill>
                  <a:srgbClr val="12020F"/>
                </a:solidFill>
              </a:rPr>
              <a:t>;</a:t>
            </a:r>
          </a:p>
          <a:p>
            <a:pPr marL="360363" indent="-360363">
              <a:lnSpc>
                <a:spcPct val="90000"/>
              </a:lnSpc>
              <a:buClr>
                <a:srgbClr val="66FFFF"/>
              </a:buClr>
              <a:buSzPct val="65000"/>
              <a:buFontTx/>
              <a:buChar char="•"/>
            </a:pPr>
            <a:r>
              <a:rPr lang="sr-Cyrl-CS" sz="2400" dirty="0">
                <a:solidFill>
                  <a:srgbClr val="12020F"/>
                </a:solidFill>
                <a:cs typeface="Arial" pitchFamily="34" charset="0"/>
              </a:rPr>
              <a:t>U najrazvijenijim zemljama i najmoćnijim multinacionalnim kompanijama Zapada od devedesetih godina </a:t>
            </a:r>
            <a:r>
              <a:rPr lang="en-US" sz="2400" dirty="0">
                <a:solidFill>
                  <a:srgbClr val="12020F"/>
                </a:solidFill>
                <a:cs typeface="Arial" pitchFamily="34" charset="0"/>
              </a:rPr>
              <a:t>XX </a:t>
            </a:r>
            <a:r>
              <a:rPr lang="sr-Cyrl-CS" sz="2400" dirty="0">
                <a:solidFill>
                  <a:srgbClr val="12020F"/>
                </a:solidFill>
                <a:cs typeface="Arial" pitchFamily="34" charset="0"/>
              </a:rPr>
              <a:t>veka</a:t>
            </a:r>
            <a:r>
              <a:rPr lang="sr-Cyrl-CS" sz="2400" dirty="0">
                <a:solidFill>
                  <a:srgbClr val="12020F"/>
                </a:solidFill>
              </a:rPr>
              <a:t>;</a:t>
            </a:r>
            <a:r>
              <a:rPr lang="sr-Cyrl-CS" sz="2400" dirty="0">
                <a:solidFill>
                  <a:srgbClr val="12020F"/>
                </a:solidFill>
                <a:cs typeface="Arial" pitchFamily="34" charset="0"/>
              </a:rPr>
              <a:t> </a:t>
            </a:r>
          </a:p>
          <a:p>
            <a:pPr marL="360363" indent="-360363">
              <a:lnSpc>
                <a:spcPct val="90000"/>
              </a:lnSpc>
              <a:buClr>
                <a:srgbClr val="66FFFF"/>
              </a:buClr>
              <a:buSzPct val="65000"/>
              <a:buFontTx/>
              <a:buChar char="•"/>
            </a:pPr>
            <a:r>
              <a:rPr lang="en-US" sz="2400" dirty="0">
                <a:solidFill>
                  <a:srgbClr val="12020F"/>
                </a:solidFill>
                <a:cs typeface="Arial" pitchFamily="34" charset="0"/>
              </a:rPr>
              <a:t>U</a:t>
            </a:r>
            <a:r>
              <a:rPr lang="sr-Cyrl-CS" sz="2400" dirty="0">
                <a:solidFill>
                  <a:srgbClr val="12020F"/>
                </a:solidFill>
                <a:cs typeface="Arial" pitchFamily="34" charset="0"/>
              </a:rPr>
              <a:t> Srbiji</a:t>
            </a:r>
            <a:r>
              <a:rPr lang="en-US" sz="2400" dirty="0">
                <a:solidFill>
                  <a:srgbClr val="12020F"/>
                </a:solidFill>
                <a:cs typeface="Arial" pitchFamily="34" charset="0"/>
              </a:rPr>
              <a:t> se </a:t>
            </a:r>
            <a:r>
              <a:rPr lang="en-US" sz="2400" dirty="0" err="1">
                <a:solidFill>
                  <a:srgbClr val="12020F"/>
                </a:solidFill>
                <a:cs typeface="Arial" pitchFamily="34" charset="0"/>
              </a:rPr>
              <a:t>pojavio</a:t>
            </a:r>
            <a:r>
              <a:rPr lang="en-US" sz="2400" dirty="0">
                <a:solidFill>
                  <a:srgbClr val="12020F"/>
                </a:solidFill>
                <a:cs typeface="Arial" pitchFamily="34" charset="0"/>
              </a:rPr>
              <a:t> pre 20 </a:t>
            </a:r>
            <a:r>
              <a:rPr lang="en-US" sz="2400" dirty="0" err="1">
                <a:solidFill>
                  <a:srgbClr val="12020F"/>
                </a:solidFill>
                <a:cs typeface="Arial" pitchFamily="34" charset="0"/>
              </a:rPr>
              <a:t>godina</a:t>
            </a:r>
            <a:r>
              <a:rPr lang="en-US" sz="2400" dirty="0">
                <a:solidFill>
                  <a:srgbClr val="12020F"/>
                </a:solidFill>
                <a:cs typeface="Arial" pitchFamily="34" charset="0"/>
              </a:rPr>
              <a:t> </a:t>
            </a:r>
            <a:r>
              <a:rPr lang="sr-Latn-RS" sz="2400" dirty="0">
                <a:solidFill>
                  <a:srgbClr val="12020F"/>
                </a:solidFill>
                <a:cs typeface="Arial" pitchFamily="34" charset="0"/>
              </a:rPr>
              <a:t>(www. </a:t>
            </a:r>
            <a:r>
              <a:rPr lang="en-US" sz="2400" dirty="0">
                <a:solidFill>
                  <a:srgbClr val="12020F"/>
                </a:solidFill>
                <a:cs typeface="Arial" pitchFamily="34" charset="0"/>
              </a:rPr>
              <a:t>R</a:t>
            </a:r>
            <a:r>
              <a:rPr lang="sr-Latn-RS" sz="2400" dirty="0">
                <a:solidFill>
                  <a:srgbClr val="12020F"/>
                </a:solidFill>
                <a:cs typeface="Arial" pitchFamily="34" charset="0"/>
              </a:rPr>
              <a:t>ajic </a:t>
            </a:r>
            <a:r>
              <a:rPr lang="en-US" sz="2400" dirty="0" err="1">
                <a:solidFill>
                  <a:srgbClr val="12020F"/>
                </a:solidFill>
                <a:cs typeface="Arial" pitchFamily="34" charset="0"/>
              </a:rPr>
              <a:t>Uvod</a:t>
            </a:r>
            <a:r>
              <a:rPr lang="en-US" sz="2400" dirty="0">
                <a:solidFill>
                  <a:srgbClr val="12020F"/>
                </a:solidFill>
                <a:cs typeface="Arial" pitchFamily="34" charset="0"/>
              </a:rPr>
              <a:t> u TRI</a:t>
            </a:r>
            <a:r>
              <a:rPr lang="sr-Latn-RS" sz="2400" dirty="0" smtClean="0">
                <a:solidFill>
                  <a:srgbClr val="12020F"/>
                </a:solidFill>
                <a:cs typeface="Arial" pitchFamily="34" charset="0"/>
              </a:rPr>
              <a:t>Z; Rečnik osnovnih TRIZ pojmova)</a:t>
            </a:r>
            <a:r>
              <a:rPr lang="sr-Cyrl-CS" sz="2400" dirty="0">
                <a:solidFill>
                  <a:srgbClr val="12020F"/>
                </a:solidFill>
              </a:rPr>
              <a:t>;</a:t>
            </a:r>
          </a:p>
          <a:p>
            <a:pPr marL="360363" indent="-360363">
              <a:lnSpc>
                <a:spcPct val="90000"/>
              </a:lnSpc>
              <a:buClr>
                <a:srgbClr val="66FFFF"/>
              </a:buClr>
              <a:buSzPct val="65000"/>
              <a:buFontTx/>
              <a:buChar char="•"/>
            </a:pPr>
            <a:r>
              <a:rPr lang="sr-Cyrl-CS" sz="2400" dirty="0" smtClean="0">
                <a:solidFill>
                  <a:srgbClr val="12020F"/>
                </a:solidFill>
              </a:rPr>
              <a:t>TRIZ </a:t>
            </a:r>
            <a:r>
              <a:rPr lang="sr-Cyrl-CS" sz="2400" dirty="0">
                <a:solidFill>
                  <a:srgbClr val="12020F"/>
                </a:solidFill>
              </a:rPr>
              <a:t>se danas koristi u 23 zemlje, izučava na 35 univerziteta i praktično primenjuje u preko 500 kompanija u svakodnevnom radu (</a:t>
            </a:r>
            <a:r>
              <a:rPr lang="en-US" sz="2400" dirty="0">
                <a:solidFill>
                  <a:srgbClr val="12020F"/>
                </a:solidFill>
              </a:rPr>
              <a:t>Boeing, Lockheed Martin, NASA, Procter &amp; Gamble, Samsung, Mitsubishi</a:t>
            </a:r>
            <a:r>
              <a:rPr lang="sr-Cyrl-CS" sz="2400" dirty="0" smtClean="0">
                <a:solidFill>
                  <a:srgbClr val="12020F"/>
                </a:solidFill>
              </a:rPr>
              <a:t>...).</a:t>
            </a:r>
            <a:endParaRPr lang="sr-Latn-RS" sz="2400" dirty="0" smtClean="0">
              <a:solidFill>
                <a:srgbClr val="12020F"/>
              </a:solidFill>
            </a:endParaRPr>
          </a:p>
          <a:p>
            <a:pPr marL="360363" indent="-360363">
              <a:lnSpc>
                <a:spcPct val="90000"/>
              </a:lnSpc>
              <a:buClr>
                <a:srgbClr val="66FFFF"/>
              </a:buClr>
              <a:buSzPct val="65000"/>
              <a:buFontTx/>
              <a:buChar char="•"/>
            </a:pPr>
            <a:endParaRPr lang="sr-Cyrl-CS" sz="2400" dirty="0">
              <a:solidFill>
                <a:srgbClr val="12020F"/>
              </a:solidFill>
              <a:cs typeface="Arial" pitchFamily="34" charset="0"/>
            </a:endParaRPr>
          </a:p>
          <a:p>
            <a:pPr marL="360363" indent="-360363">
              <a:lnSpc>
                <a:spcPct val="90000"/>
              </a:lnSpc>
              <a:buClr>
                <a:srgbClr val="66FFFF"/>
              </a:buClr>
              <a:buSzPct val="65000"/>
            </a:pPr>
            <a:endParaRPr lang="en-US" sz="2000" dirty="0">
              <a:solidFill>
                <a:srgbClr val="12020F"/>
              </a:solidFill>
              <a:cs typeface="Arial" pitchFamily="34" charset="0"/>
            </a:endParaRPr>
          </a:p>
        </p:txBody>
      </p:sp>
      <p:grpSp>
        <p:nvGrpSpPr>
          <p:cNvPr id="4" name="Group 3"/>
          <p:cNvGrpSpPr/>
          <p:nvPr/>
        </p:nvGrpSpPr>
        <p:grpSpPr>
          <a:xfrm>
            <a:off x="2412227" y="457200"/>
            <a:ext cx="8313147" cy="455715"/>
            <a:chOff x="0" y="4008"/>
            <a:chExt cx="7716837" cy="455715"/>
          </a:xfrm>
        </p:grpSpPr>
        <p:sp>
          <p:nvSpPr>
            <p:cNvPr id="5" name="Rounded Rectangle 4"/>
            <p:cNvSpPr/>
            <p:nvPr/>
          </p:nvSpPr>
          <p:spPr>
            <a:xfrm>
              <a:off x="0" y="4008"/>
              <a:ext cx="7716837" cy="455715"/>
            </a:xfrm>
            <a:prstGeom prst="roundRect">
              <a:avLst/>
            </a:prstGeom>
            <a:gradFill rotWithShape="1">
              <a:gsLst>
                <a:gs pos="53000">
                  <a:srgbClr val="80387F"/>
                </a:gs>
                <a:gs pos="54000">
                  <a:srgbClr val="80387F"/>
                </a:gs>
                <a:gs pos="0">
                  <a:srgbClr val="2C4C7C"/>
                </a:gs>
                <a:gs pos="100000">
                  <a:srgbClr val="E32D91">
                    <a:hueOff val="0"/>
                    <a:satOff val="0"/>
                    <a:lumOff val="0"/>
                    <a:alphaOff val="0"/>
                    <a:shade val="88000"/>
                    <a:lumMod val="94000"/>
                  </a:srgbClr>
                </a:gs>
              </a:gsLst>
              <a:path path="circle">
                <a:fillToRect l="50000" t="100000" r="100000" b="50000"/>
              </a:path>
            </a:gradFill>
            <a:ln>
              <a:noFill/>
            </a:ln>
            <a:effectLst>
              <a:reflection blurRad="12700" stA="26000" endPos="32000" dist="12700" dir="5400000" sy="-100000" rotWithShape="0"/>
            </a:effectLst>
          </p:spPr>
        </p:sp>
        <p:sp>
          <p:nvSpPr>
            <p:cNvPr id="6" name="Rounded Rectangle 4"/>
            <p:cNvSpPr/>
            <p:nvPr/>
          </p:nvSpPr>
          <p:spPr>
            <a:xfrm>
              <a:off x="22246" y="26254"/>
              <a:ext cx="7672345" cy="411223"/>
            </a:xfrm>
            <a:prstGeom prst="rect">
              <a:avLst/>
            </a:prstGeom>
            <a:noFill/>
            <a:ln>
              <a:noFill/>
            </a:ln>
            <a:effectLst/>
          </p:spPr>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sr-Latn-CS" sz="2000" b="1" dirty="0">
                  <a:solidFill>
                    <a:schemeClr val="bg1"/>
                  </a:solidFill>
                </a:rPr>
                <a:t>TRIZ U SVETU</a:t>
              </a:r>
              <a:r>
                <a:rPr lang="sr-Latn-CS" sz="1400" b="1" dirty="0">
                  <a:solidFill>
                    <a:schemeClr val="bg1"/>
                  </a:solidFill>
                </a:rPr>
                <a:t> </a:t>
              </a:r>
              <a:r>
                <a:rPr lang="sr-Latn-CS" sz="2000" b="1" dirty="0">
                  <a:solidFill>
                    <a:schemeClr val="bg1"/>
                  </a:solidFill>
                </a:rPr>
                <a:t>I U SRBIJI</a:t>
              </a:r>
              <a:endParaRPr kumimoji="0" lang="en-US" sz="1900" b="1" i="0" u="none" strike="noStrike" kern="1200" cap="none" spc="0" normalizeH="0" baseline="0" noProof="0" dirty="0">
                <a:ln>
                  <a:noFill/>
                </a:ln>
                <a:solidFill>
                  <a:schemeClr val="bg1"/>
                </a:solidFill>
                <a:effectLst/>
                <a:uLnTx/>
                <a:uFillTx/>
                <a:latin typeface="Corbel" charset="0"/>
                <a:ea typeface="Corbel" charset="0"/>
                <a:cs typeface="Corbel" charset="0"/>
              </a:endParaRPr>
            </a:p>
          </p:txBody>
        </p:sp>
      </p:grpSp>
    </p:spTree>
  </p:cSld>
  <p:clrMapOvr>
    <a:masterClrMapping/>
  </p:clrMapOvr>
  <p:transition spd="slow">
    <p:cover/>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1000"/>
                                  </p:stCondLst>
                                  <p:childTnLst>
                                    <p:set>
                                      <p:cBhvr>
                                        <p:cTn id="6" dur="1" fill="hold">
                                          <p:stCondLst>
                                            <p:cond delay="0"/>
                                          </p:stCondLst>
                                        </p:cTn>
                                        <p:tgtEl>
                                          <p:spTgt spid="410627">
                                            <p:txEl>
                                              <p:pRg st="0" end="0"/>
                                            </p:txEl>
                                          </p:spTgt>
                                        </p:tgtEl>
                                        <p:attrNameLst>
                                          <p:attrName>style.visibility</p:attrName>
                                        </p:attrNameLst>
                                      </p:cBhvr>
                                      <p:to>
                                        <p:strVal val="visible"/>
                                      </p:to>
                                    </p:set>
                                    <p:animEffect transition="in" filter="box(out)">
                                      <p:cBhvr>
                                        <p:cTn id="7" dur="500"/>
                                        <p:tgtEl>
                                          <p:spTgt spid="410627">
                                            <p:txEl>
                                              <p:pRg st="0" end="0"/>
                                            </p:txEl>
                                          </p:spTgt>
                                        </p:tgtEl>
                                      </p:cBhvr>
                                    </p:animEffect>
                                  </p:childTnLst>
                                </p:cTn>
                              </p:par>
                            </p:childTnLst>
                          </p:cTn>
                        </p:par>
                        <p:par>
                          <p:cTn id="8" fill="hold">
                            <p:stCondLst>
                              <p:cond delay="1500"/>
                            </p:stCondLst>
                            <p:childTnLst>
                              <p:par>
                                <p:cTn id="9" presetID="4" presetClass="entr" presetSubtype="32" fill="hold" grpId="0" nodeType="afterEffect">
                                  <p:stCondLst>
                                    <p:cond delay="1000"/>
                                  </p:stCondLst>
                                  <p:childTnLst>
                                    <p:set>
                                      <p:cBhvr>
                                        <p:cTn id="10" dur="1" fill="hold">
                                          <p:stCondLst>
                                            <p:cond delay="0"/>
                                          </p:stCondLst>
                                        </p:cTn>
                                        <p:tgtEl>
                                          <p:spTgt spid="410627">
                                            <p:txEl>
                                              <p:pRg st="1" end="1"/>
                                            </p:txEl>
                                          </p:spTgt>
                                        </p:tgtEl>
                                        <p:attrNameLst>
                                          <p:attrName>style.visibility</p:attrName>
                                        </p:attrNameLst>
                                      </p:cBhvr>
                                      <p:to>
                                        <p:strVal val="visible"/>
                                      </p:to>
                                    </p:set>
                                    <p:animEffect transition="in" filter="box(out)">
                                      <p:cBhvr>
                                        <p:cTn id="11" dur="500"/>
                                        <p:tgtEl>
                                          <p:spTgt spid="410627">
                                            <p:txEl>
                                              <p:pRg st="1" end="1"/>
                                            </p:txEl>
                                          </p:spTgt>
                                        </p:tgtEl>
                                      </p:cBhvr>
                                    </p:animEffect>
                                  </p:childTnLst>
                                </p:cTn>
                              </p:par>
                            </p:childTnLst>
                          </p:cTn>
                        </p:par>
                        <p:par>
                          <p:cTn id="12" fill="hold">
                            <p:stCondLst>
                              <p:cond delay="3000"/>
                            </p:stCondLst>
                            <p:childTnLst>
                              <p:par>
                                <p:cTn id="13" presetID="4" presetClass="entr" presetSubtype="32" fill="hold" grpId="0" nodeType="afterEffect">
                                  <p:stCondLst>
                                    <p:cond delay="1000"/>
                                  </p:stCondLst>
                                  <p:childTnLst>
                                    <p:set>
                                      <p:cBhvr>
                                        <p:cTn id="14" dur="1" fill="hold">
                                          <p:stCondLst>
                                            <p:cond delay="0"/>
                                          </p:stCondLst>
                                        </p:cTn>
                                        <p:tgtEl>
                                          <p:spTgt spid="410627">
                                            <p:txEl>
                                              <p:pRg st="2" end="2"/>
                                            </p:txEl>
                                          </p:spTgt>
                                        </p:tgtEl>
                                        <p:attrNameLst>
                                          <p:attrName>style.visibility</p:attrName>
                                        </p:attrNameLst>
                                      </p:cBhvr>
                                      <p:to>
                                        <p:strVal val="visible"/>
                                      </p:to>
                                    </p:set>
                                    <p:animEffect transition="in" filter="box(out)">
                                      <p:cBhvr>
                                        <p:cTn id="15" dur="500"/>
                                        <p:tgtEl>
                                          <p:spTgt spid="410627">
                                            <p:txEl>
                                              <p:pRg st="2" end="2"/>
                                            </p:txEl>
                                          </p:spTgt>
                                        </p:tgtEl>
                                      </p:cBhvr>
                                    </p:animEffect>
                                  </p:childTnLst>
                                </p:cTn>
                              </p:par>
                            </p:childTnLst>
                          </p:cTn>
                        </p:par>
                        <p:par>
                          <p:cTn id="16" fill="hold">
                            <p:stCondLst>
                              <p:cond delay="4500"/>
                            </p:stCondLst>
                            <p:childTnLst>
                              <p:par>
                                <p:cTn id="17" presetID="4" presetClass="entr" presetSubtype="32" fill="hold" grpId="0" nodeType="afterEffect">
                                  <p:stCondLst>
                                    <p:cond delay="1000"/>
                                  </p:stCondLst>
                                  <p:childTnLst>
                                    <p:set>
                                      <p:cBhvr>
                                        <p:cTn id="18" dur="1" fill="hold">
                                          <p:stCondLst>
                                            <p:cond delay="0"/>
                                          </p:stCondLst>
                                        </p:cTn>
                                        <p:tgtEl>
                                          <p:spTgt spid="410627">
                                            <p:txEl>
                                              <p:pRg st="3" end="3"/>
                                            </p:txEl>
                                          </p:spTgt>
                                        </p:tgtEl>
                                        <p:attrNameLst>
                                          <p:attrName>style.visibility</p:attrName>
                                        </p:attrNameLst>
                                      </p:cBhvr>
                                      <p:to>
                                        <p:strVal val="visible"/>
                                      </p:to>
                                    </p:set>
                                    <p:animEffect transition="in" filter="box(out)">
                                      <p:cBhvr>
                                        <p:cTn id="19" dur="500"/>
                                        <p:tgtEl>
                                          <p:spTgt spid="410627">
                                            <p:txEl>
                                              <p:pRg st="3" end="3"/>
                                            </p:txEl>
                                          </p:spTgt>
                                        </p:tgtEl>
                                      </p:cBhvr>
                                    </p:animEffect>
                                  </p:childTnLst>
                                </p:cTn>
                              </p:par>
                            </p:childTnLst>
                          </p:cTn>
                        </p:par>
                        <p:par>
                          <p:cTn id="20" fill="hold">
                            <p:stCondLst>
                              <p:cond delay="6000"/>
                            </p:stCondLst>
                            <p:childTnLst>
                              <p:par>
                                <p:cTn id="21" presetID="4" presetClass="entr" presetSubtype="32" fill="hold" grpId="0" nodeType="afterEffect">
                                  <p:stCondLst>
                                    <p:cond delay="1000"/>
                                  </p:stCondLst>
                                  <p:childTnLst>
                                    <p:set>
                                      <p:cBhvr>
                                        <p:cTn id="22" dur="1" fill="hold">
                                          <p:stCondLst>
                                            <p:cond delay="0"/>
                                          </p:stCondLst>
                                        </p:cTn>
                                        <p:tgtEl>
                                          <p:spTgt spid="410627">
                                            <p:txEl>
                                              <p:pRg st="4" end="4"/>
                                            </p:txEl>
                                          </p:spTgt>
                                        </p:tgtEl>
                                        <p:attrNameLst>
                                          <p:attrName>style.visibility</p:attrName>
                                        </p:attrNameLst>
                                      </p:cBhvr>
                                      <p:to>
                                        <p:strVal val="visible"/>
                                      </p:to>
                                    </p:set>
                                    <p:animEffect transition="in" filter="box(out)">
                                      <p:cBhvr>
                                        <p:cTn id="23" dur="500"/>
                                        <p:tgtEl>
                                          <p:spTgt spid="410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27" grpId="0" build="p" autoUpdateAnimBg="0" advAuto="100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7" name="Rectangle 3"/>
          <p:cNvSpPr>
            <a:spLocks noGrp="1" noChangeArrowheads="1"/>
          </p:cNvSpPr>
          <p:nvPr>
            <p:ph idx="1"/>
          </p:nvPr>
        </p:nvSpPr>
        <p:spPr>
          <a:xfrm>
            <a:off x="2412227" y="1196752"/>
            <a:ext cx="8313147" cy="5661248"/>
          </a:xfrm>
        </p:spPr>
        <p:txBody>
          <a:bodyPr>
            <a:normAutofit fontScale="92500" lnSpcReduction="10000"/>
          </a:bodyPr>
          <a:lstStyle/>
          <a:p>
            <a:r>
              <a:rPr lang="sr-Cyrl-CS" dirty="0"/>
              <a:t>Protivrečnost ili kontradikcija se nalazi u osnovi svakog problema </a:t>
            </a:r>
            <a:r>
              <a:rPr lang="sr-Cyrl-CS" b="0" dirty="0"/>
              <a:t>(npr. napravi hard disk velikog kapaciteta, ali da bude što manji; završi </a:t>
            </a:r>
            <a:r>
              <a:rPr lang="sr-Latn-RS" b="0" dirty="0" smtClean="0"/>
              <a:t>TMF</a:t>
            </a:r>
            <a:r>
              <a:rPr lang="sr-Cyrl-CS" b="0" dirty="0" smtClean="0"/>
              <a:t> </a:t>
            </a:r>
            <a:r>
              <a:rPr lang="sr-Cyrl-CS" b="0" dirty="0"/>
              <a:t>sa malo učenja...)</a:t>
            </a:r>
            <a:r>
              <a:rPr lang="sr-Cyrl-CS" dirty="0"/>
              <a:t> </a:t>
            </a:r>
            <a:r>
              <a:rPr lang="sr-Cyrl-CS" b="0" dirty="0"/>
              <a:t>Po Hegelu: "Protivrečnost je kriterijum istine, a odsustvo protivrečnosti - kriterijum zablude".</a:t>
            </a:r>
          </a:p>
          <a:p>
            <a:r>
              <a:rPr lang="sr-Cyrl-CS" dirty="0"/>
              <a:t>Protivrečnost</a:t>
            </a:r>
            <a:r>
              <a:rPr lang="sr-Cyrl-CS" b="0" dirty="0"/>
              <a:t> je uzajamno dejstvo suprotnih, međusobno isključivih osobina i tendencija predmeta i pojava, koje se uz to nalaze u unutarnjem jedinstvu i uzajamnom prožimanju, pojavljujući se kao izvor pokretanja i razvoja objektivnog sveta i spoznaja.</a:t>
            </a:r>
            <a:endParaRPr lang="en-US" b="0" dirty="0"/>
          </a:p>
          <a:p>
            <a:pPr>
              <a:spcBef>
                <a:spcPct val="0"/>
              </a:spcBef>
            </a:pPr>
            <a:endParaRPr lang="en-US" dirty="0"/>
          </a:p>
        </p:txBody>
      </p:sp>
      <p:grpSp>
        <p:nvGrpSpPr>
          <p:cNvPr id="4" name="Group 3"/>
          <p:cNvGrpSpPr/>
          <p:nvPr/>
        </p:nvGrpSpPr>
        <p:grpSpPr>
          <a:xfrm>
            <a:off x="2412227" y="457200"/>
            <a:ext cx="8313147" cy="455715"/>
            <a:chOff x="0" y="4008"/>
            <a:chExt cx="7716837" cy="455715"/>
          </a:xfrm>
        </p:grpSpPr>
        <p:sp>
          <p:nvSpPr>
            <p:cNvPr id="5" name="Rounded Rectangle 4"/>
            <p:cNvSpPr/>
            <p:nvPr/>
          </p:nvSpPr>
          <p:spPr>
            <a:xfrm>
              <a:off x="0" y="4008"/>
              <a:ext cx="7716837" cy="455715"/>
            </a:xfrm>
            <a:prstGeom prst="roundRect">
              <a:avLst/>
            </a:prstGeom>
            <a:gradFill rotWithShape="1">
              <a:gsLst>
                <a:gs pos="53000">
                  <a:srgbClr val="80387F"/>
                </a:gs>
                <a:gs pos="54000">
                  <a:srgbClr val="80387F"/>
                </a:gs>
                <a:gs pos="0">
                  <a:srgbClr val="2C4C7C"/>
                </a:gs>
                <a:gs pos="100000">
                  <a:srgbClr val="E32D91">
                    <a:hueOff val="0"/>
                    <a:satOff val="0"/>
                    <a:lumOff val="0"/>
                    <a:alphaOff val="0"/>
                    <a:shade val="88000"/>
                    <a:lumMod val="94000"/>
                  </a:srgbClr>
                </a:gs>
              </a:gsLst>
              <a:path path="circle">
                <a:fillToRect l="50000" t="100000" r="100000" b="50000"/>
              </a:path>
            </a:gradFill>
            <a:ln>
              <a:noFill/>
            </a:ln>
            <a:effectLst>
              <a:reflection blurRad="12700" stA="26000" endPos="32000" dist="12700" dir="5400000" sy="-100000" rotWithShape="0"/>
            </a:effectLst>
          </p:spPr>
        </p:sp>
        <p:sp>
          <p:nvSpPr>
            <p:cNvPr id="6" name="Rounded Rectangle 4"/>
            <p:cNvSpPr/>
            <p:nvPr/>
          </p:nvSpPr>
          <p:spPr>
            <a:xfrm>
              <a:off x="22246" y="26254"/>
              <a:ext cx="7672345" cy="411223"/>
            </a:xfrm>
            <a:prstGeom prst="rect">
              <a:avLst/>
            </a:prstGeom>
            <a:noFill/>
            <a:ln>
              <a:noFill/>
            </a:ln>
            <a:effectLst/>
          </p:spPr>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sr-Cyrl-CS" sz="2000" b="1" dirty="0">
                  <a:solidFill>
                    <a:schemeClr val="bg1"/>
                  </a:solidFill>
                </a:rPr>
                <a:t>STRUKTURA PROBLEMA</a:t>
              </a:r>
              <a:endParaRPr kumimoji="0" lang="en-US" sz="1900" b="1" i="0" u="none" strike="noStrike" kern="1200" cap="none" spc="0" normalizeH="0" baseline="0" noProof="0" dirty="0">
                <a:ln>
                  <a:noFill/>
                </a:ln>
                <a:solidFill>
                  <a:schemeClr val="bg1"/>
                </a:solidFill>
                <a:effectLst/>
                <a:uLnTx/>
                <a:uFillTx/>
                <a:latin typeface="Corbel" charset="0"/>
                <a:ea typeface="Corbel" charset="0"/>
                <a:cs typeface="Corbel" charset="0"/>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4" name="Rectangle 4"/>
          <p:cNvSpPr>
            <a:spLocks noChangeArrowheads="1"/>
          </p:cNvSpPr>
          <p:nvPr/>
        </p:nvSpPr>
        <p:spPr bwMode="auto">
          <a:xfrm>
            <a:off x="2412227" y="1020084"/>
            <a:ext cx="8313147" cy="4647426"/>
          </a:xfrm>
          <a:prstGeom prst="rect">
            <a:avLst/>
          </a:prstGeom>
          <a:noFill/>
          <a:ln w="12700">
            <a:noFill/>
            <a:miter lim="800000"/>
            <a:headEnd type="none" w="sm" len="sm"/>
            <a:tailEnd type="none" w="sm" len="sm"/>
          </a:ln>
          <a:effectLst/>
        </p:spPr>
        <p:txBody>
          <a:bodyPr wrap="square" anchor="ctr">
            <a:spAutoFit/>
          </a:bodyPr>
          <a:lstStyle/>
          <a:p>
            <a:pPr algn="just">
              <a:tabLst>
                <a:tab pos="457200" algn="l"/>
              </a:tabLst>
            </a:pPr>
            <a:endParaRPr lang="sr-Cyrl-CS" sz="2400" dirty="0"/>
          </a:p>
          <a:p>
            <a:pPr algn="just">
              <a:tabLst>
                <a:tab pos="457200" algn="l"/>
              </a:tabLst>
            </a:pPr>
            <a:endParaRPr lang="sr-Cyrl-CS" sz="2400" dirty="0"/>
          </a:p>
          <a:p>
            <a:pPr>
              <a:buFontTx/>
              <a:buChar char="•"/>
              <a:tabLst>
                <a:tab pos="457200" algn="l"/>
              </a:tabLst>
            </a:pPr>
            <a:r>
              <a:rPr lang="sr-Latn-CS" sz="2400" b="1" dirty="0"/>
              <a:t> </a:t>
            </a:r>
            <a:r>
              <a:rPr lang="sr-Cyrl-CS" sz="3200" b="1" u="sng" dirty="0"/>
              <a:t>ADMIN</a:t>
            </a:r>
            <a:r>
              <a:rPr lang="sr-Latn-CS" sz="3200" b="1" u="sng" dirty="0"/>
              <a:t>I</a:t>
            </a:r>
            <a:r>
              <a:rPr lang="sr-Cyrl-CS" sz="3200" b="1" u="sng" dirty="0"/>
              <a:t>STRAТIVNA</a:t>
            </a:r>
            <a:r>
              <a:rPr lang="sr-Cyrl-CS" sz="3200" b="1" dirty="0"/>
              <a:t> (POVRŠNA) PROTIVREČNOST (AP)</a:t>
            </a:r>
          </a:p>
          <a:p>
            <a:pPr>
              <a:tabLst>
                <a:tab pos="457200" algn="l"/>
              </a:tabLst>
            </a:pPr>
            <a:endParaRPr lang="sr-Cyrl-CS" sz="3200" b="1" dirty="0"/>
          </a:p>
          <a:p>
            <a:pPr algn="just">
              <a:buFontTx/>
              <a:buChar char="•"/>
              <a:tabLst>
                <a:tab pos="457200" algn="l"/>
              </a:tabLst>
            </a:pPr>
            <a:r>
              <a:rPr lang="sr-Latn-CS" sz="3200" b="1" dirty="0"/>
              <a:t> </a:t>
            </a:r>
            <a:r>
              <a:rPr lang="sr-Cyrl-CS" sz="3200" b="1" u="sng" dirty="0"/>
              <a:t>TEHNIČKA</a:t>
            </a:r>
            <a:r>
              <a:rPr lang="sr-Cyrl-CS" sz="3200" b="1" dirty="0"/>
              <a:t> (PRODUBLJENA) PROTIVREČNOST (ТP)</a:t>
            </a:r>
          </a:p>
          <a:p>
            <a:pPr algn="just">
              <a:buFontTx/>
              <a:buChar char="•"/>
              <a:tabLst>
                <a:tab pos="457200" algn="l"/>
              </a:tabLst>
            </a:pPr>
            <a:endParaRPr lang="sr-Cyrl-CS" sz="3200" b="1" dirty="0"/>
          </a:p>
          <a:p>
            <a:pPr algn="just">
              <a:buFontTx/>
              <a:buChar char="•"/>
              <a:tabLst>
                <a:tab pos="457200" algn="l"/>
              </a:tabLst>
            </a:pPr>
            <a:r>
              <a:rPr lang="sr-Latn-CS" sz="3200" b="1" dirty="0"/>
              <a:t> </a:t>
            </a:r>
            <a:r>
              <a:rPr lang="sr-Cyrl-CS" sz="3200" b="1" u="sng" dirty="0"/>
              <a:t>FIZ</a:t>
            </a:r>
            <a:r>
              <a:rPr lang="sr-Latn-CS" sz="3200" b="1" u="sng" dirty="0"/>
              <a:t>I</a:t>
            </a:r>
            <a:r>
              <a:rPr lang="sr-Cyrl-CS" sz="3200" b="1" u="sng" dirty="0"/>
              <a:t>ČKA</a:t>
            </a:r>
            <a:r>
              <a:rPr lang="sr-Cyrl-CS" sz="3200" b="1" dirty="0"/>
              <a:t> (ZAOŠTRENA) PROTIVREČNOST (FP)</a:t>
            </a:r>
            <a:endParaRPr lang="sr-Cyrl-CS" sz="3200" dirty="0"/>
          </a:p>
          <a:p>
            <a:pPr algn="just" eaLnBrk="0" hangingPunct="0">
              <a:tabLst>
                <a:tab pos="457200" algn="l"/>
              </a:tabLst>
            </a:pPr>
            <a:endParaRPr lang="en-US" sz="2400" dirty="0">
              <a:solidFill>
                <a:schemeClr val="tx1"/>
              </a:solidFill>
              <a:latin typeface="Times New Roman" pitchFamily="18" charset="0"/>
            </a:endParaRPr>
          </a:p>
        </p:txBody>
      </p:sp>
      <p:grpSp>
        <p:nvGrpSpPr>
          <p:cNvPr id="4" name="Group 3"/>
          <p:cNvGrpSpPr/>
          <p:nvPr/>
        </p:nvGrpSpPr>
        <p:grpSpPr>
          <a:xfrm>
            <a:off x="2412227" y="457200"/>
            <a:ext cx="8313147" cy="455715"/>
            <a:chOff x="0" y="4008"/>
            <a:chExt cx="7716837" cy="455715"/>
          </a:xfrm>
        </p:grpSpPr>
        <p:sp>
          <p:nvSpPr>
            <p:cNvPr id="5" name="Rounded Rectangle 4"/>
            <p:cNvSpPr/>
            <p:nvPr/>
          </p:nvSpPr>
          <p:spPr>
            <a:xfrm>
              <a:off x="0" y="4008"/>
              <a:ext cx="7716837" cy="455715"/>
            </a:xfrm>
            <a:prstGeom prst="roundRect">
              <a:avLst/>
            </a:prstGeom>
            <a:gradFill rotWithShape="1">
              <a:gsLst>
                <a:gs pos="53000">
                  <a:srgbClr val="80387F"/>
                </a:gs>
                <a:gs pos="54000">
                  <a:srgbClr val="80387F"/>
                </a:gs>
                <a:gs pos="0">
                  <a:srgbClr val="2C4C7C"/>
                </a:gs>
                <a:gs pos="100000">
                  <a:srgbClr val="E32D91">
                    <a:hueOff val="0"/>
                    <a:satOff val="0"/>
                    <a:lumOff val="0"/>
                    <a:alphaOff val="0"/>
                    <a:shade val="88000"/>
                    <a:lumMod val="94000"/>
                  </a:srgbClr>
                </a:gs>
              </a:gsLst>
              <a:path path="circle">
                <a:fillToRect l="50000" t="100000" r="100000" b="50000"/>
              </a:path>
            </a:gradFill>
            <a:ln>
              <a:noFill/>
            </a:ln>
            <a:effectLst>
              <a:reflection blurRad="12700" stA="26000" endPos="32000" dist="12700" dir="5400000" sy="-100000" rotWithShape="0"/>
            </a:effectLst>
          </p:spPr>
        </p:sp>
        <p:sp>
          <p:nvSpPr>
            <p:cNvPr id="6" name="Rounded Rectangle 4"/>
            <p:cNvSpPr/>
            <p:nvPr/>
          </p:nvSpPr>
          <p:spPr>
            <a:xfrm>
              <a:off x="22246" y="26254"/>
              <a:ext cx="7672345" cy="411223"/>
            </a:xfrm>
            <a:prstGeom prst="rect">
              <a:avLst/>
            </a:prstGeom>
            <a:noFill/>
            <a:ln>
              <a:noFill/>
            </a:ln>
            <a:effectLst/>
          </p:spPr>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sr-Latn-CS" sz="2000" b="1" dirty="0">
                  <a:solidFill>
                    <a:schemeClr val="bg1"/>
                  </a:solidFill>
                </a:rPr>
                <a:t>VRSTE PROTIVREČNOSTI</a:t>
              </a:r>
              <a:endParaRPr kumimoji="0" lang="en-US" sz="1900" b="1" i="0" u="none" strike="noStrike" kern="1200" cap="none" spc="0" normalizeH="0" baseline="0" noProof="0" dirty="0">
                <a:ln>
                  <a:noFill/>
                </a:ln>
                <a:solidFill>
                  <a:schemeClr val="bg1"/>
                </a:solidFill>
                <a:effectLst/>
                <a:uLnTx/>
                <a:uFillTx/>
                <a:latin typeface="Corbel" charset="0"/>
                <a:ea typeface="Corbel" charset="0"/>
                <a:cs typeface="Corbel" charset="0"/>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4"/>
          <p:cNvSpPr>
            <a:spLocks noChangeArrowheads="1"/>
          </p:cNvSpPr>
          <p:nvPr/>
        </p:nvSpPr>
        <p:spPr bwMode="auto">
          <a:xfrm>
            <a:off x="2412227" y="1125540"/>
            <a:ext cx="2351964" cy="1582737"/>
          </a:xfrm>
          <a:prstGeom prst="roundRect">
            <a:avLst>
              <a:gd name="adj" fmla="val 16667"/>
            </a:avLst>
          </a:prstGeom>
          <a:solidFill>
            <a:srgbClr val="FFAAAA"/>
          </a:solidFill>
          <a:ln w="9525">
            <a:solidFill>
              <a:schemeClr val="tx1"/>
            </a:solidFill>
            <a:round/>
            <a:headEnd/>
            <a:tailEnd/>
          </a:ln>
        </p:spPr>
        <p:txBody>
          <a:bodyPr wrap="none" anchor="ctr"/>
          <a:lstStyle/>
          <a:p>
            <a:pPr algn="ctr" defTabSz="684213"/>
            <a:r>
              <a:rPr lang="sr-Latn-CS" sz="2000" b="0"/>
              <a:t>TIPSKI PROBLEM</a:t>
            </a:r>
          </a:p>
          <a:p>
            <a:pPr algn="ctr" defTabSz="684213"/>
            <a:r>
              <a:rPr lang="sr-Latn-CS" sz="2000" b="0"/>
              <a:t>(P r o t i v r e č n o s t)</a:t>
            </a:r>
          </a:p>
        </p:txBody>
      </p:sp>
      <p:sp>
        <p:nvSpPr>
          <p:cNvPr id="35843" name="AutoShape 5"/>
          <p:cNvSpPr>
            <a:spLocks noChangeArrowheads="1"/>
          </p:cNvSpPr>
          <p:nvPr/>
        </p:nvSpPr>
        <p:spPr bwMode="auto">
          <a:xfrm>
            <a:off x="7866090" y="4149725"/>
            <a:ext cx="2859284" cy="1582738"/>
          </a:xfrm>
          <a:prstGeom prst="roundRect">
            <a:avLst>
              <a:gd name="adj" fmla="val 16667"/>
            </a:avLst>
          </a:prstGeom>
          <a:solidFill>
            <a:srgbClr val="55CC55"/>
          </a:solidFill>
          <a:ln w="9525">
            <a:solidFill>
              <a:schemeClr val="tx1"/>
            </a:solidFill>
            <a:round/>
            <a:headEnd/>
            <a:tailEnd/>
          </a:ln>
        </p:spPr>
        <p:txBody>
          <a:bodyPr wrap="none" anchor="ctr"/>
          <a:lstStyle/>
          <a:p>
            <a:pPr algn="ctr" defTabSz="684213"/>
            <a:r>
              <a:rPr lang="sr-Latn-CS" sz="2000" b="0"/>
              <a:t>KONKRETNO </a:t>
            </a:r>
          </a:p>
          <a:p>
            <a:pPr algn="ctr" defTabSz="684213"/>
            <a:r>
              <a:rPr lang="sr-Latn-CS" sz="2000" b="0"/>
              <a:t>REŠENJE</a:t>
            </a:r>
          </a:p>
        </p:txBody>
      </p:sp>
      <p:sp>
        <p:nvSpPr>
          <p:cNvPr id="35844" name="AutoShape 6"/>
          <p:cNvSpPr>
            <a:spLocks noChangeArrowheads="1"/>
          </p:cNvSpPr>
          <p:nvPr/>
        </p:nvSpPr>
        <p:spPr bwMode="auto">
          <a:xfrm>
            <a:off x="2277987" y="4221165"/>
            <a:ext cx="2486203" cy="1582737"/>
          </a:xfrm>
          <a:prstGeom prst="roundRect">
            <a:avLst>
              <a:gd name="adj" fmla="val 16667"/>
            </a:avLst>
          </a:prstGeom>
          <a:solidFill>
            <a:srgbClr val="FF5555"/>
          </a:solidFill>
          <a:ln w="9525">
            <a:solidFill>
              <a:schemeClr val="tx1"/>
            </a:solidFill>
            <a:round/>
            <a:headEnd/>
            <a:tailEnd/>
          </a:ln>
        </p:spPr>
        <p:txBody>
          <a:bodyPr wrap="none" anchor="ctr"/>
          <a:lstStyle/>
          <a:p>
            <a:pPr algn="ctr" defTabSz="684213"/>
            <a:r>
              <a:rPr lang="sr-Latn-CS" sz="2000" b="0" dirty="0"/>
              <a:t>KONKRETAN </a:t>
            </a:r>
          </a:p>
          <a:p>
            <a:pPr algn="ctr" defTabSz="684213"/>
            <a:r>
              <a:rPr lang="sr-Latn-CS" sz="2000" b="0" dirty="0"/>
              <a:t>PROBLEM</a:t>
            </a:r>
          </a:p>
        </p:txBody>
      </p:sp>
      <p:sp>
        <p:nvSpPr>
          <p:cNvPr id="35845" name="AutoShape 7"/>
          <p:cNvSpPr>
            <a:spLocks noChangeArrowheads="1"/>
          </p:cNvSpPr>
          <p:nvPr/>
        </p:nvSpPr>
        <p:spPr bwMode="auto">
          <a:xfrm>
            <a:off x="7688337" y="1052515"/>
            <a:ext cx="3037037" cy="1582737"/>
          </a:xfrm>
          <a:prstGeom prst="roundRect">
            <a:avLst>
              <a:gd name="adj" fmla="val 16667"/>
            </a:avLst>
          </a:prstGeom>
          <a:solidFill>
            <a:srgbClr val="AAFFAA"/>
          </a:solidFill>
          <a:ln w="9525">
            <a:solidFill>
              <a:schemeClr val="tx1"/>
            </a:solidFill>
            <a:round/>
            <a:headEnd/>
            <a:tailEnd/>
          </a:ln>
        </p:spPr>
        <p:txBody>
          <a:bodyPr wrap="none" anchor="ctr"/>
          <a:lstStyle/>
          <a:p>
            <a:pPr algn="ctr" defTabSz="684213"/>
            <a:r>
              <a:rPr lang="sr-Latn-CS" sz="2000" b="0"/>
              <a:t>TIPSKO REŠENJE</a:t>
            </a:r>
          </a:p>
          <a:p>
            <a:pPr algn="ctr" defTabSz="684213"/>
            <a:r>
              <a:rPr lang="sr-Latn-CS" sz="2000" b="0"/>
              <a:t>(K o n v e r z i j a)</a:t>
            </a:r>
          </a:p>
        </p:txBody>
      </p:sp>
      <p:sp>
        <p:nvSpPr>
          <p:cNvPr id="35846" name="AutoShape 8"/>
          <p:cNvSpPr>
            <a:spLocks noChangeArrowheads="1"/>
          </p:cNvSpPr>
          <p:nvPr/>
        </p:nvSpPr>
        <p:spPr bwMode="auto">
          <a:xfrm>
            <a:off x="2436192" y="2997202"/>
            <a:ext cx="1859577" cy="936625"/>
          </a:xfrm>
          <a:prstGeom prst="upArrowCallout">
            <a:avLst>
              <a:gd name="adj1" fmla="val 40339"/>
              <a:gd name="adj2" fmla="val 40339"/>
              <a:gd name="adj3" fmla="val 16667"/>
              <a:gd name="adj4" fmla="val 66667"/>
            </a:avLst>
          </a:prstGeom>
          <a:solidFill>
            <a:srgbClr val="FFFFAA"/>
          </a:solidFill>
          <a:ln w="9525">
            <a:solidFill>
              <a:schemeClr val="tx1"/>
            </a:solidFill>
            <a:miter lim="800000"/>
            <a:headEnd/>
            <a:tailEnd/>
          </a:ln>
        </p:spPr>
        <p:txBody>
          <a:bodyPr wrap="none" anchor="ctr"/>
          <a:lstStyle/>
          <a:p>
            <a:pPr algn="ctr" defTabSz="684213"/>
            <a:r>
              <a:rPr lang="sr-Latn-CS" sz="1600"/>
              <a:t>Analiza</a:t>
            </a:r>
          </a:p>
          <a:p>
            <a:pPr algn="ctr" defTabSz="684213"/>
            <a:r>
              <a:rPr lang="sr-Latn-CS" sz="1600"/>
              <a:t>Komparacija</a:t>
            </a:r>
          </a:p>
        </p:txBody>
      </p:sp>
      <p:sp>
        <p:nvSpPr>
          <p:cNvPr id="35847" name="AutoShape 9"/>
          <p:cNvSpPr>
            <a:spLocks noChangeArrowheads="1"/>
          </p:cNvSpPr>
          <p:nvPr/>
        </p:nvSpPr>
        <p:spPr bwMode="auto">
          <a:xfrm rot="10800000">
            <a:off x="8663051" y="2924177"/>
            <a:ext cx="1859577" cy="936625"/>
          </a:xfrm>
          <a:prstGeom prst="upArrowCallout">
            <a:avLst>
              <a:gd name="adj1" fmla="val 40339"/>
              <a:gd name="adj2" fmla="val 40339"/>
              <a:gd name="adj3" fmla="val 16667"/>
              <a:gd name="adj4" fmla="val 66667"/>
            </a:avLst>
          </a:prstGeom>
          <a:solidFill>
            <a:srgbClr val="FFFFAA"/>
          </a:solidFill>
          <a:ln w="9525">
            <a:solidFill>
              <a:schemeClr val="tx1"/>
            </a:solidFill>
            <a:miter lim="800000"/>
            <a:headEnd/>
            <a:tailEnd/>
          </a:ln>
        </p:spPr>
        <p:txBody>
          <a:bodyPr rot="10800000" wrap="none" anchor="ctr"/>
          <a:lstStyle/>
          <a:p>
            <a:pPr algn="ctr" defTabSz="684213"/>
            <a:r>
              <a:rPr lang="sr-Latn-CS" sz="1600"/>
              <a:t>Izvršenje</a:t>
            </a:r>
          </a:p>
          <a:p>
            <a:pPr algn="ctr" defTabSz="684213"/>
            <a:r>
              <a:rPr lang="sr-Latn-CS" sz="1600"/>
              <a:t>Implementacija</a:t>
            </a:r>
          </a:p>
        </p:txBody>
      </p:sp>
      <p:sp>
        <p:nvSpPr>
          <p:cNvPr id="35848" name="AutoShape 10"/>
          <p:cNvSpPr>
            <a:spLocks noChangeArrowheads="1"/>
          </p:cNvSpPr>
          <p:nvPr/>
        </p:nvSpPr>
        <p:spPr bwMode="auto">
          <a:xfrm>
            <a:off x="5385352" y="1557338"/>
            <a:ext cx="1861530" cy="792162"/>
          </a:xfrm>
          <a:prstGeom prst="homePlate">
            <a:avLst>
              <a:gd name="adj" fmla="val 47746"/>
            </a:avLst>
          </a:prstGeom>
          <a:solidFill>
            <a:srgbClr val="FFFFAA"/>
          </a:solidFill>
          <a:ln w="9525">
            <a:solidFill>
              <a:schemeClr val="tx1"/>
            </a:solidFill>
            <a:miter lim="800000"/>
            <a:headEnd/>
            <a:tailEnd/>
          </a:ln>
        </p:spPr>
        <p:txBody>
          <a:bodyPr wrap="none" anchor="ctr"/>
          <a:lstStyle/>
          <a:p>
            <a:pPr algn="ctr" defTabSz="684213"/>
            <a:r>
              <a:rPr lang="sr-Latn-CS" sz="1600"/>
              <a:t>Kopiranje,</a:t>
            </a:r>
          </a:p>
          <a:p>
            <a:pPr algn="ctr" defTabSz="684213"/>
            <a:r>
              <a:rPr lang="sr-Latn-CS" sz="1600"/>
              <a:t>Principi,</a:t>
            </a:r>
          </a:p>
          <a:p>
            <a:pPr algn="ctr" defTabSz="684213"/>
            <a:r>
              <a:rPr lang="sr-Latn-CS" sz="1600"/>
              <a:t>Standardi ....</a:t>
            </a:r>
          </a:p>
        </p:txBody>
      </p:sp>
      <p:sp>
        <p:nvSpPr>
          <p:cNvPr id="35849" name="AutoShape 13"/>
          <p:cNvSpPr>
            <a:spLocks noChangeArrowheads="1"/>
          </p:cNvSpPr>
          <p:nvPr/>
        </p:nvSpPr>
        <p:spPr bwMode="auto">
          <a:xfrm>
            <a:off x="4500490" y="2636838"/>
            <a:ext cx="3365601" cy="1871662"/>
          </a:xfrm>
          <a:custGeom>
            <a:avLst/>
            <a:gdLst>
              <a:gd name="T0" fmla="*/ 1367505 w 21600"/>
              <a:gd name="T1" fmla="*/ 0 h 21600"/>
              <a:gd name="T2" fmla="*/ 341908 w 21600"/>
              <a:gd name="T3" fmla="*/ 935831 h 21600"/>
              <a:gd name="T4" fmla="*/ 1367505 w 21600"/>
              <a:gd name="T5" fmla="*/ 467916 h 21600"/>
              <a:gd name="T6" fmla="*/ 3077171 w 21600"/>
              <a:gd name="T7" fmla="*/ 935831 h 21600"/>
              <a:gd name="T8" fmla="*/ 2393355 w 21600"/>
              <a:gd name="T9" fmla="*/ 1403746 h 21600"/>
              <a:gd name="T10" fmla="*/ 1709539 w 21600"/>
              <a:gd name="T11" fmla="*/ 935831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5850" name="WordArt 14"/>
          <p:cNvSpPr>
            <a:spLocks noChangeArrowheads="1" noChangeShapeType="1" noTextEdit="1"/>
          </p:cNvSpPr>
          <p:nvPr/>
        </p:nvSpPr>
        <p:spPr bwMode="auto">
          <a:xfrm rot="409861">
            <a:off x="4854046" y="2852739"/>
            <a:ext cx="2707325" cy="1368425"/>
          </a:xfrm>
          <a:prstGeom prst="rect">
            <a:avLst/>
          </a:prstGeom>
        </p:spPr>
        <p:txBody>
          <a:bodyPr spcFirstLastPara="1" wrap="none" fromWordArt="1">
            <a:prstTxWarp prst="textArchUp">
              <a:avLst>
                <a:gd name="adj" fmla="val 10800004"/>
              </a:avLst>
            </a:prstTxWarp>
          </a:bodyPr>
          <a:lstStyle/>
          <a:p>
            <a:pPr algn="ctr"/>
            <a:r>
              <a:rPr lang="en-US" sz="1600" kern="10">
                <a:ln w="9525">
                  <a:solidFill>
                    <a:srgbClr val="000000"/>
                  </a:solidFill>
                  <a:round/>
                  <a:headEnd/>
                  <a:tailEnd/>
                </a:ln>
                <a:solidFill>
                  <a:srgbClr val="000000"/>
                </a:solidFill>
                <a:latin typeface="Arial"/>
                <a:cs typeface="Arial"/>
              </a:rPr>
              <a:t>Proces rešavanja "TRIZ"</a:t>
            </a:r>
          </a:p>
        </p:txBody>
      </p:sp>
      <p:sp>
        <p:nvSpPr>
          <p:cNvPr id="35851" name="AutoShape 15"/>
          <p:cNvSpPr>
            <a:spLocks noChangeArrowheads="1"/>
          </p:cNvSpPr>
          <p:nvPr/>
        </p:nvSpPr>
        <p:spPr bwMode="auto">
          <a:xfrm>
            <a:off x="5297453" y="4149727"/>
            <a:ext cx="2302985" cy="1655763"/>
          </a:xfrm>
          <a:prstGeom prst="rightArrow">
            <a:avLst>
              <a:gd name="adj1" fmla="val 50000"/>
              <a:gd name="adj2" fmla="val 28260"/>
            </a:avLst>
          </a:prstGeom>
          <a:solidFill>
            <a:schemeClr val="accent1"/>
          </a:solidFill>
          <a:ln w="9525">
            <a:solidFill>
              <a:schemeClr val="tx1"/>
            </a:solidFill>
            <a:miter lim="800000"/>
            <a:headEnd/>
            <a:tailEnd/>
          </a:ln>
        </p:spPr>
        <p:txBody>
          <a:bodyPr wrap="none" anchor="ctr"/>
          <a:lstStyle/>
          <a:p>
            <a:pPr algn="ctr" defTabSz="684213"/>
            <a:endParaRPr lang="sr-Latn-CS"/>
          </a:p>
          <a:p>
            <a:pPr algn="ctr" defTabSz="684213"/>
            <a:r>
              <a:rPr lang="sr-Latn-CS" sz="1600"/>
              <a:t>Metod</a:t>
            </a:r>
          </a:p>
          <a:p>
            <a:pPr algn="ctr" defTabSz="684213"/>
            <a:r>
              <a:rPr lang="sr-Latn-CS" sz="1600"/>
              <a:t> “Pokušaja i </a:t>
            </a:r>
          </a:p>
          <a:p>
            <a:pPr algn="ctr" defTabSz="684213"/>
            <a:r>
              <a:rPr lang="sr-Latn-CS" sz="1600"/>
              <a:t>Pogreške”</a:t>
            </a:r>
          </a:p>
          <a:p>
            <a:pPr algn="ctr" defTabSz="684213"/>
            <a:endParaRPr lang="sr-Latn-CS" sz="1600" b="0"/>
          </a:p>
        </p:txBody>
      </p:sp>
      <p:sp>
        <p:nvSpPr>
          <p:cNvPr id="35852" name="Rectangle 16"/>
          <p:cNvSpPr>
            <a:spLocks noChangeArrowheads="1"/>
          </p:cNvSpPr>
          <p:nvPr/>
        </p:nvSpPr>
        <p:spPr bwMode="auto">
          <a:xfrm>
            <a:off x="6526825" y="6378468"/>
            <a:ext cx="4272452" cy="369332"/>
          </a:xfrm>
          <a:prstGeom prst="rect">
            <a:avLst/>
          </a:prstGeom>
          <a:noFill/>
          <a:ln w="9525">
            <a:noFill/>
            <a:miter lim="800000"/>
            <a:headEnd/>
            <a:tailEnd/>
          </a:ln>
        </p:spPr>
        <p:txBody>
          <a:bodyPr wrap="none">
            <a:spAutoFit/>
          </a:bodyPr>
          <a:lstStyle/>
          <a:p>
            <a:pPr defTabSz="684213"/>
            <a:r>
              <a:rPr lang="sr-Latn-CS" b="0" dirty="0">
                <a:hlinkClick r:id="rId2"/>
              </a:rPr>
              <a:t>http://www.improvize.com/blog/Creativity</a:t>
            </a:r>
            <a:r>
              <a:rPr lang="sr-Latn-CS" b="0" dirty="0"/>
              <a:t> </a:t>
            </a:r>
          </a:p>
        </p:txBody>
      </p:sp>
      <p:sp>
        <p:nvSpPr>
          <p:cNvPr id="35853" name="Text Box 18"/>
          <p:cNvSpPr txBox="1">
            <a:spLocks noChangeArrowheads="1"/>
          </p:cNvSpPr>
          <p:nvPr/>
        </p:nvSpPr>
        <p:spPr bwMode="auto">
          <a:xfrm rot="-5400000">
            <a:off x="1193344" y="4743258"/>
            <a:ext cx="1477456" cy="369332"/>
          </a:xfrm>
          <a:prstGeom prst="rect">
            <a:avLst/>
          </a:prstGeom>
          <a:noFill/>
          <a:ln w="9525">
            <a:noFill/>
            <a:miter lim="800000"/>
            <a:headEnd/>
            <a:tailEnd/>
          </a:ln>
        </p:spPr>
        <p:txBody>
          <a:bodyPr wrap="none">
            <a:spAutoFit/>
          </a:bodyPr>
          <a:lstStyle/>
          <a:p>
            <a:pPr defTabSz="684213"/>
            <a:r>
              <a:rPr lang="sr-Latn-CS" sz="1800"/>
              <a:t>Realni domen</a:t>
            </a:r>
          </a:p>
        </p:txBody>
      </p:sp>
      <p:sp>
        <p:nvSpPr>
          <p:cNvPr id="35854" name="Text Box 19"/>
          <p:cNvSpPr txBox="1">
            <a:spLocks noChangeArrowheads="1"/>
          </p:cNvSpPr>
          <p:nvPr/>
        </p:nvSpPr>
        <p:spPr bwMode="auto">
          <a:xfrm rot="-5400000">
            <a:off x="1162618" y="1836890"/>
            <a:ext cx="1861407" cy="369332"/>
          </a:xfrm>
          <a:prstGeom prst="rect">
            <a:avLst/>
          </a:prstGeom>
          <a:noFill/>
          <a:ln w="9525">
            <a:noFill/>
            <a:miter lim="800000"/>
            <a:headEnd/>
            <a:tailEnd/>
          </a:ln>
        </p:spPr>
        <p:txBody>
          <a:bodyPr wrap="none">
            <a:spAutoFit/>
          </a:bodyPr>
          <a:lstStyle/>
          <a:p>
            <a:pPr defTabSz="684213"/>
            <a:r>
              <a:rPr lang="sr-Latn-CS" sz="1800" dirty="0"/>
              <a:t>Apstraktni domen</a:t>
            </a:r>
          </a:p>
        </p:txBody>
      </p:sp>
      <p:grpSp>
        <p:nvGrpSpPr>
          <p:cNvPr id="16" name="Group 15"/>
          <p:cNvGrpSpPr/>
          <p:nvPr/>
        </p:nvGrpSpPr>
        <p:grpSpPr>
          <a:xfrm>
            <a:off x="2412227" y="457200"/>
            <a:ext cx="8313147" cy="455715"/>
            <a:chOff x="0" y="4008"/>
            <a:chExt cx="7716837" cy="455715"/>
          </a:xfrm>
        </p:grpSpPr>
        <p:sp>
          <p:nvSpPr>
            <p:cNvPr id="17" name="Rounded Rectangle 16"/>
            <p:cNvSpPr/>
            <p:nvPr/>
          </p:nvSpPr>
          <p:spPr>
            <a:xfrm>
              <a:off x="0" y="4008"/>
              <a:ext cx="7716837" cy="455715"/>
            </a:xfrm>
            <a:prstGeom prst="roundRect">
              <a:avLst/>
            </a:prstGeom>
            <a:gradFill rotWithShape="1">
              <a:gsLst>
                <a:gs pos="53000">
                  <a:srgbClr val="80387F"/>
                </a:gs>
                <a:gs pos="54000">
                  <a:srgbClr val="80387F"/>
                </a:gs>
                <a:gs pos="0">
                  <a:srgbClr val="2C4C7C"/>
                </a:gs>
                <a:gs pos="100000">
                  <a:srgbClr val="E32D91">
                    <a:hueOff val="0"/>
                    <a:satOff val="0"/>
                    <a:lumOff val="0"/>
                    <a:alphaOff val="0"/>
                    <a:shade val="88000"/>
                    <a:lumMod val="94000"/>
                  </a:srgbClr>
                </a:gs>
              </a:gsLst>
              <a:path path="circle">
                <a:fillToRect l="50000" t="100000" r="100000" b="50000"/>
              </a:path>
            </a:gradFill>
            <a:ln>
              <a:noFill/>
            </a:ln>
            <a:effectLst>
              <a:reflection blurRad="12700" stA="26000" endPos="32000" dist="12700" dir="5400000" sy="-100000" rotWithShape="0"/>
            </a:effectLst>
          </p:spPr>
        </p:sp>
        <p:sp>
          <p:nvSpPr>
            <p:cNvPr id="18" name="Rounded Rectangle 4"/>
            <p:cNvSpPr/>
            <p:nvPr/>
          </p:nvSpPr>
          <p:spPr>
            <a:xfrm>
              <a:off x="22246" y="26254"/>
              <a:ext cx="7672345" cy="411223"/>
            </a:xfrm>
            <a:prstGeom prst="rect">
              <a:avLst/>
            </a:prstGeom>
            <a:noFill/>
            <a:ln>
              <a:noFill/>
            </a:ln>
            <a:effectLst/>
          </p:spPr>
          <p:txBody>
            <a:bodyPr spcFirstLastPara="0" vert="horz" wrap="square" lIns="72390" tIns="72390" rIns="72390" bIns="72390" numCol="1" spcCol="1270" anchor="ctr" anchorCtr="0">
              <a:noAutofit/>
            </a:bodyPr>
            <a:lstStyle/>
            <a:p>
              <a:pPr algn="ctr" defTabSz="684213"/>
              <a:r>
                <a:rPr lang="sr-Latn-RS" sz="2000" b="1" dirty="0">
                  <a:solidFill>
                    <a:schemeClr val="bg1"/>
                  </a:solidFill>
                </a:rPr>
                <a:t>TIP1: </a:t>
              </a:r>
              <a:r>
                <a:rPr lang="sr-Cyrl-CS" sz="2000" b="1" dirty="0">
                  <a:solidFill>
                    <a:schemeClr val="bg1"/>
                  </a:solidFill>
                </a:rPr>
                <a:t>PROBLEMI SA OPŠTE</a:t>
              </a:r>
              <a:r>
                <a:rPr lang="sr-Latn-RS" sz="2000" b="1" dirty="0">
                  <a:solidFill>
                    <a:schemeClr val="bg1"/>
                  </a:solidFill>
                </a:rPr>
                <a:t> </a:t>
              </a:r>
              <a:r>
                <a:rPr lang="sr-Cyrl-CS" sz="2000" b="1" dirty="0">
                  <a:solidFill>
                    <a:schemeClr val="bg1"/>
                  </a:solidFill>
                </a:rPr>
                <a:t>POZNATIM REŠENJIMA</a:t>
              </a:r>
              <a:endParaRPr lang="sr-Latn-CS" sz="2000" dirty="0">
                <a:solidFill>
                  <a:schemeClr val="bg1"/>
                </a:solidFill>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133044" y="1046164"/>
          <a:ext cx="7821163" cy="5811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p:cNvGrpSpPr/>
          <p:nvPr/>
        </p:nvGrpSpPr>
        <p:grpSpPr>
          <a:xfrm>
            <a:off x="2412227" y="457200"/>
            <a:ext cx="8313147" cy="455715"/>
            <a:chOff x="0" y="4008"/>
            <a:chExt cx="7716837" cy="455715"/>
          </a:xfrm>
        </p:grpSpPr>
        <p:sp>
          <p:nvSpPr>
            <p:cNvPr id="5" name="Rounded Rectangle 4"/>
            <p:cNvSpPr/>
            <p:nvPr/>
          </p:nvSpPr>
          <p:spPr>
            <a:xfrm>
              <a:off x="0" y="4008"/>
              <a:ext cx="7716837" cy="455715"/>
            </a:xfrm>
            <a:prstGeom prst="roundRect">
              <a:avLst/>
            </a:prstGeom>
            <a:gradFill rotWithShape="1">
              <a:gsLst>
                <a:gs pos="53000">
                  <a:srgbClr val="80387F"/>
                </a:gs>
                <a:gs pos="54000">
                  <a:srgbClr val="80387F"/>
                </a:gs>
                <a:gs pos="0">
                  <a:srgbClr val="2C4C7C"/>
                </a:gs>
                <a:gs pos="100000">
                  <a:srgbClr val="E32D91">
                    <a:hueOff val="0"/>
                    <a:satOff val="0"/>
                    <a:lumOff val="0"/>
                    <a:alphaOff val="0"/>
                    <a:shade val="88000"/>
                    <a:lumMod val="94000"/>
                  </a:srgbClr>
                </a:gs>
              </a:gsLst>
              <a:path path="circle">
                <a:fillToRect l="50000" t="100000" r="100000" b="50000"/>
              </a:path>
            </a:gradFill>
            <a:ln>
              <a:noFill/>
            </a:ln>
            <a:effectLst>
              <a:reflection blurRad="12700" stA="26000" endPos="32000" dist="12700" dir="5400000" sy="-100000" rotWithShape="0"/>
            </a:effectLst>
          </p:spPr>
        </p:sp>
        <p:sp>
          <p:nvSpPr>
            <p:cNvPr id="6" name="Rounded Rectangle 4"/>
            <p:cNvSpPr/>
            <p:nvPr/>
          </p:nvSpPr>
          <p:spPr>
            <a:xfrm>
              <a:off x="22246" y="26254"/>
              <a:ext cx="7672345" cy="411223"/>
            </a:xfrm>
            <a:prstGeom prst="rect">
              <a:avLst/>
            </a:prstGeom>
            <a:noFill/>
            <a:ln>
              <a:noFill/>
            </a:ln>
            <a:effectLst/>
          </p:spPr>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sr-Cyrl-CS" sz="1900" b="1" dirty="0">
                  <a:solidFill>
                    <a:schemeClr val="bg1"/>
                  </a:solidFill>
                </a:rPr>
                <a:t>TIP</a:t>
              </a:r>
              <a:r>
                <a:rPr lang="en-US" sz="1900" b="1" dirty="0">
                  <a:solidFill>
                    <a:schemeClr val="bg1"/>
                  </a:solidFill>
                </a:rPr>
                <a:t> 2:  </a:t>
              </a:r>
              <a:r>
                <a:rPr lang="sr-Cyrl-CS" sz="1900" b="1" dirty="0">
                  <a:solidFill>
                    <a:schemeClr val="bg1"/>
                  </a:solidFill>
                </a:rPr>
                <a:t>PROBLEMI SA NEPOZNATIM REŠENJIMA (inventivni problemi, nestandardni problemi)</a:t>
              </a:r>
              <a:endParaRPr kumimoji="0" lang="en-US" sz="1900" b="0" i="0" u="none" strike="noStrike" kern="1200" cap="none" spc="0" normalizeH="0" baseline="0" noProof="0" dirty="0">
                <a:ln>
                  <a:noFill/>
                </a:ln>
                <a:solidFill>
                  <a:schemeClr val="bg1"/>
                </a:solidFill>
                <a:effectLst/>
                <a:uLnTx/>
                <a:uFillTx/>
                <a:latin typeface="Corbel" charset="0"/>
                <a:ea typeface="Corbel" charset="0"/>
                <a:cs typeface="Corbel" charset="0"/>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6192" y="927943"/>
            <a:ext cx="8289182" cy="988889"/>
          </a:xfrm>
        </p:spPr>
        <p:txBody>
          <a:bodyPr>
            <a:normAutofit fontScale="92500" lnSpcReduction="10000"/>
          </a:bodyPr>
          <a:lstStyle/>
          <a:p>
            <a:pPr algn="l"/>
            <a:r>
              <a:rPr lang="sr-Latn-RS" b="1" u="sng" dirty="0" smtClean="0">
                <a:solidFill>
                  <a:schemeClr val="tx1"/>
                </a:solidFill>
              </a:rPr>
              <a:t>Kreativno mišljenje </a:t>
            </a:r>
            <a:r>
              <a:rPr lang="sr-Latn-RS" dirty="0" smtClean="0">
                <a:solidFill>
                  <a:schemeClr val="tx1"/>
                </a:solidFill>
              </a:rPr>
              <a:t>je </a:t>
            </a:r>
            <a:r>
              <a:rPr lang="sr-Latn-RS" u="sng" dirty="0" smtClean="0">
                <a:solidFill>
                  <a:schemeClr val="tx1"/>
                </a:solidFill>
              </a:rPr>
              <a:t>misaoni proces rešavanja problema </a:t>
            </a:r>
            <a:r>
              <a:rPr lang="sr-Latn-RS" dirty="0" smtClean="0">
                <a:solidFill>
                  <a:schemeClr val="tx1"/>
                </a:solidFill>
              </a:rPr>
              <a:t>i donošenja odluka.</a:t>
            </a:r>
            <a:endParaRPr lang="en-US" dirty="0" smtClean="0">
              <a:solidFill>
                <a:schemeClr val="tx1"/>
              </a:solidFill>
            </a:endParaRPr>
          </a:p>
          <a:p>
            <a:pPr algn="l"/>
            <a:endParaRPr lang="en-US" dirty="0"/>
          </a:p>
        </p:txBody>
      </p:sp>
      <p:pic>
        <p:nvPicPr>
          <p:cNvPr id="4" name="Picture 3"/>
          <p:cNvPicPr>
            <a:picLocks noChangeAspect="1"/>
          </p:cNvPicPr>
          <p:nvPr/>
        </p:nvPicPr>
        <p:blipFill>
          <a:blip r:embed="rId2" cstate="print"/>
          <a:stretch>
            <a:fillRect/>
          </a:stretch>
        </p:blipFill>
        <p:spPr>
          <a:xfrm>
            <a:off x="2412227" y="1791701"/>
            <a:ext cx="8289182" cy="5021675"/>
          </a:xfrm>
          <a:prstGeom prst="rect">
            <a:avLst/>
          </a:prstGeom>
        </p:spPr>
      </p:pic>
      <p:grpSp>
        <p:nvGrpSpPr>
          <p:cNvPr id="5" name="Group 4"/>
          <p:cNvGrpSpPr/>
          <p:nvPr/>
        </p:nvGrpSpPr>
        <p:grpSpPr>
          <a:xfrm>
            <a:off x="2412227" y="457200"/>
            <a:ext cx="8313147" cy="455715"/>
            <a:chOff x="0" y="4008"/>
            <a:chExt cx="7716837" cy="455715"/>
          </a:xfrm>
        </p:grpSpPr>
        <p:sp>
          <p:nvSpPr>
            <p:cNvPr id="6" name="Rounded Rectangle 5"/>
            <p:cNvSpPr/>
            <p:nvPr/>
          </p:nvSpPr>
          <p:spPr>
            <a:xfrm>
              <a:off x="0" y="4008"/>
              <a:ext cx="7716837" cy="455715"/>
            </a:xfrm>
            <a:prstGeom prst="roundRect">
              <a:avLst/>
            </a:prstGeom>
            <a:gradFill rotWithShape="1">
              <a:gsLst>
                <a:gs pos="53000">
                  <a:srgbClr val="80387F"/>
                </a:gs>
                <a:gs pos="54000">
                  <a:srgbClr val="80387F"/>
                </a:gs>
                <a:gs pos="0">
                  <a:srgbClr val="2C4C7C"/>
                </a:gs>
                <a:gs pos="100000">
                  <a:srgbClr val="E32D91">
                    <a:hueOff val="0"/>
                    <a:satOff val="0"/>
                    <a:lumOff val="0"/>
                    <a:alphaOff val="0"/>
                    <a:shade val="88000"/>
                    <a:lumMod val="94000"/>
                  </a:srgbClr>
                </a:gs>
              </a:gsLst>
              <a:path path="circle">
                <a:fillToRect l="50000" t="100000" r="100000" b="50000"/>
              </a:path>
            </a:gradFill>
            <a:ln>
              <a:noFill/>
            </a:ln>
            <a:effectLst>
              <a:reflection blurRad="12700" stA="26000" endPos="32000" dist="12700" dir="5400000" sy="-100000" rotWithShape="0"/>
            </a:effectLst>
          </p:spPr>
        </p:sp>
        <p:sp>
          <p:nvSpPr>
            <p:cNvPr id="7" name="Rounded Rectangle 4"/>
            <p:cNvSpPr/>
            <p:nvPr/>
          </p:nvSpPr>
          <p:spPr>
            <a:xfrm>
              <a:off x="22246" y="26254"/>
              <a:ext cx="7672345" cy="411223"/>
            </a:xfrm>
            <a:prstGeom prst="rect">
              <a:avLst/>
            </a:prstGeom>
            <a:noFill/>
            <a:ln>
              <a:noFill/>
            </a:ln>
            <a:effectLst/>
          </p:spPr>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sr-Latn-RS" sz="2000" b="1" dirty="0">
                  <a:solidFill>
                    <a:schemeClr val="bg1"/>
                  </a:solidFill>
                </a:rPr>
                <a:t>KREATIVNO MIŠLJENJE</a:t>
              </a:r>
              <a:endParaRPr kumimoji="0" lang="en-US" sz="1900" b="1" i="0" u="none" strike="noStrike" kern="1200" cap="none" spc="0" normalizeH="0" baseline="0" noProof="0" dirty="0">
                <a:ln>
                  <a:noFill/>
                </a:ln>
                <a:solidFill>
                  <a:schemeClr val="bg1"/>
                </a:solidFill>
                <a:effectLst/>
                <a:uLnTx/>
                <a:uFillTx/>
                <a:latin typeface="Corbel" charset="0"/>
                <a:ea typeface="Corbel" charset="0"/>
                <a:cs typeface="Corbel" charset="0"/>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descr="Od problema do resenja ARIZ Srpski"/>
          <p:cNvPicPr>
            <a:picLocks noChangeAspect="1" noChangeArrowheads="1"/>
          </p:cNvPicPr>
          <p:nvPr/>
        </p:nvPicPr>
        <p:blipFill>
          <a:blip r:embed="rId2" cstate="print"/>
          <a:srcRect/>
          <a:stretch>
            <a:fillRect/>
          </a:stretch>
        </p:blipFill>
        <p:spPr bwMode="auto">
          <a:xfrm>
            <a:off x="5860012" y="1619657"/>
            <a:ext cx="5489278" cy="4708743"/>
          </a:xfrm>
          <a:prstGeom prst="rect">
            <a:avLst/>
          </a:prstGeom>
          <a:noFill/>
          <a:ln w="9525">
            <a:noFill/>
            <a:miter lim="800000"/>
            <a:headEnd/>
            <a:tailEnd/>
          </a:ln>
        </p:spPr>
      </p:pic>
      <p:sp>
        <p:nvSpPr>
          <p:cNvPr id="45059" name="Text Box 6"/>
          <p:cNvSpPr txBox="1">
            <a:spLocks noChangeArrowheads="1"/>
          </p:cNvSpPr>
          <p:nvPr/>
        </p:nvSpPr>
        <p:spPr bwMode="auto">
          <a:xfrm>
            <a:off x="9639738" y="3253262"/>
            <a:ext cx="1593923" cy="923330"/>
          </a:xfrm>
          <a:prstGeom prst="rect">
            <a:avLst/>
          </a:prstGeom>
          <a:noFill/>
          <a:ln w="9525">
            <a:noFill/>
            <a:miter lim="800000"/>
            <a:headEnd/>
            <a:tailEnd/>
          </a:ln>
        </p:spPr>
        <p:txBody>
          <a:bodyPr>
            <a:spAutoFit/>
          </a:bodyPr>
          <a:lstStyle/>
          <a:p>
            <a:pPr defTabSz="684213">
              <a:spcBef>
                <a:spcPct val="50000"/>
              </a:spcBef>
            </a:pPr>
            <a:r>
              <a:rPr lang="sr-Latn-CS" dirty="0"/>
              <a:t>Zakoni evolucije </a:t>
            </a:r>
            <a:r>
              <a:rPr lang="sr-Latn-CS" dirty="0" smtClean="0"/>
              <a:t>TS, ES, BS</a:t>
            </a:r>
            <a:endParaRPr lang="sr-Latn-CS" dirty="0"/>
          </a:p>
        </p:txBody>
      </p:sp>
      <p:sp>
        <p:nvSpPr>
          <p:cNvPr id="45060" name="Text Box 7"/>
          <p:cNvSpPr txBox="1">
            <a:spLocks noChangeArrowheads="1"/>
          </p:cNvSpPr>
          <p:nvPr/>
        </p:nvSpPr>
        <p:spPr bwMode="auto">
          <a:xfrm>
            <a:off x="7318548" y="2326428"/>
            <a:ext cx="1831042" cy="646331"/>
          </a:xfrm>
          <a:prstGeom prst="rect">
            <a:avLst/>
          </a:prstGeom>
          <a:noFill/>
          <a:ln w="9525">
            <a:noFill/>
            <a:miter lim="800000"/>
            <a:headEnd/>
            <a:tailEnd/>
          </a:ln>
        </p:spPr>
        <p:txBody>
          <a:bodyPr wrap="square">
            <a:spAutoFit/>
          </a:bodyPr>
          <a:lstStyle/>
          <a:p>
            <a:pPr defTabSz="684213">
              <a:spcBef>
                <a:spcPct val="50000"/>
              </a:spcBef>
            </a:pPr>
            <a:r>
              <a:rPr lang="sr-Latn-CS" dirty="0"/>
              <a:t>Tehnička protivrečnost</a:t>
            </a:r>
          </a:p>
        </p:txBody>
      </p:sp>
      <p:sp>
        <p:nvSpPr>
          <p:cNvPr id="45061" name="Text Box 8"/>
          <p:cNvSpPr txBox="1">
            <a:spLocks noChangeArrowheads="1"/>
          </p:cNvSpPr>
          <p:nvPr/>
        </p:nvSpPr>
        <p:spPr bwMode="auto">
          <a:xfrm>
            <a:off x="7993568" y="3244420"/>
            <a:ext cx="1537694" cy="369332"/>
          </a:xfrm>
          <a:prstGeom prst="rect">
            <a:avLst/>
          </a:prstGeom>
          <a:noFill/>
          <a:ln w="9525">
            <a:noFill/>
            <a:miter lim="800000"/>
            <a:headEnd/>
            <a:tailEnd/>
          </a:ln>
        </p:spPr>
        <p:txBody>
          <a:bodyPr wrap="square">
            <a:spAutoFit/>
          </a:bodyPr>
          <a:lstStyle/>
          <a:p>
            <a:pPr defTabSz="684213">
              <a:spcBef>
                <a:spcPct val="50000"/>
              </a:spcBef>
            </a:pPr>
            <a:r>
              <a:rPr lang="sr-Latn-CS" dirty="0"/>
              <a:t>Resursi</a:t>
            </a:r>
          </a:p>
        </p:txBody>
      </p:sp>
      <p:sp>
        <p:nvSpPr>
          <p:cNvPr id="45062" name="Text Box 9"/>
          <p:cNvSpPr txBox="1">
            <a:spLocks noChangeArrowheads="1"/>
          </p:cNvSpPr>
          <p:nvPr/>
        </p:nvSpPr>
        <p:spPr bwMode="auto">
          <a:xfrm>
            <a:off x="8706182" y="4073371"/>
            <a:ext cx="886816" cy="369332"/>
          </a:xfrm>
          <a:prstGeom prst="rect">
            <a:avLst/>
          </a:prstGeom>
          <a:noFill/>
          <a:ln w="9525">
            <a:noFill/>
            <a:miter lim="800000"/>
            <a:headEnd/>
            <a:tailEnd/>
          </a:ln>
        </p:spPr>
        <p:txBody>
          <a:bodyPr>
            <a:spAutoFit/>
          </a:bodyPr>
          <a:lstStyle/>
          <a:p>
            <a:pPr defTabSz="684213">
              <a:spcBef>
                <a:spcPct val="50000"/>
              </a:spcBef>
            </a:pPr>
            <a:r>
              <a:rPr lang="sr-Latn-CS" dirty="0"/>
              <a:t>IKR</a:t>
            </a:r>
          </a:p>
        </p:txBody>
      </p:sp>
      <p:sp>
        <p:nvSpPr>
          <p:cNvPr id="45063" name="Text Box 10"/>
          <p:cNvSpPr txBox="1">
            <a:spLocks noChangeArrowheads="1"/>
          </p:cNvSpPr>
          <p:nvPr/>
        </p:nvSpPr>
        <p:spPr bwMode="auto">
          <a:xfrm>
            <a:off x="8131744" y="1676361"/>
            <a:ext cx="1507977" cy="369332"/>
          </a:xfrm>
          <a:prstGeom prst="rect">
            <a:avLst/>
          </a:prstGeom>
          <a:noFill/>
          <a:ln w="9525">
            <a:noFill/>
            <a:miter lim="800000"/>
            <a:headEnd/>
            <a:tailEnd/>
          </a:ln>
        </p:spPr>
        <p:txBody>
          <a:bodyPr>
            <a:spAutoFit/>
          </a:bodyPr>
          <a:lstStyle/>
          <a:p>
            <a:pPr defTabSz="684213">
              <a:spcBef>
                <a:spcPct val="50000"/>
              </a:spcBef>
            </a:pPr>
            <a:r>
              <a:rPr lang="sr-Latn-CS" dirty="0">
                <a:solidFill>
                  <a:srgbClr val="FF0000"/>
                </a:solidFill>
              </a:rPr>
              <a:t>PROBLEM</a:t>
            </a:r>
          </a:p>
        </p:txBody>
      </p:sp>
      <p:sp>
        <p:nvSpPr>
          <p:cNvPr id="45064" name="Text Box 11"/>
          <p:cNvSpPr txBox="1">
            <a:spLocks noChangeArrowheads="1"/>
          </p:cNvSpPr>
          <p:nvPr/>
        </p:nvSpPr>
        <p:spPr bwMode="auto">
          <a:xfrm>
            <a:off x="9838828" y="4929506"/>
            <a:ext cx="1510462" cy="523220"/>
          </a:xfrm>
          <a:prstGeom prst="rect">
            <a:avLst/>
          </a:prstGeom>
          <a:noFill/>
          <a:ln w="9525">
            <a:noFill/>
            <a:miter lim="800000"/>
            <a:headEnd/>
            <a:tailEnd/>
          </a:ln>
        </p:spPr>
        <p:txBody>
          <a:bodyPr wrap="square">
            <a:spAutoFit/>
          </a:bodyPr>
          <a:lstStyle/>
          <a:p>
            <a:pPr defTabSz="684213">
              <a:spcBef>
                <a:spcPct val="50000"/>
              </a:spcBef>
            </a:pPr>
            <a:r>
              <a:rPr lang="sr-Latn-CS" sz="1400" dirty="0"/>
              <a:t>Fizička protivrečnost</a:t>
            </a:r>
          </a:p>
        </p:txBody>
      </p:sp>
      <p:sp>
        <p:nvSpPr>
          <p:cNvPr id="45065" name="Text Box 12"/>
          <p:cNvSpPr txBox="1">
            <a:spLocks noChangeArrowheads="1"/>
          </p:cNvSpPr>
          <p:nvPr/>
        </p:nvSpPr>
        <p:spPr bwMode="auto">
          <a:xfrm>
            <a:off x="6891375" y="4437064"/>
            <a:ext cx="1276375" cy="646331"/>
          </a:xfrm>
          <a:prstGeom prst="rect">
            <a:avLst/>
          </a:prstGeom>
          <a:noFill/>
          <a:ln w="9525">
            <a:noFill/>
            <a:miter lim="800000"/>
            <a:headEnd/>
            <a:tailEnd/>
          </a:ln>
        </p:spPr>
        <p:txBody>
          <a:bodyPr wrap="none">
            <a:spAutoFit/>
          </a:bodyPr>
          <a:lstStyle/>
          <a:p>
            <a:pPr defTabSz="684213"/>
            <a:r>
              <a:rPr lang="sr-Latn-CS" dirty="0"/>
              <a:t>Specifična </a:t>
            </a:r>
            <a:endParaRPr lang="sr-Latn-CS" dirty="0" smtClean="0"/>
          </a:p>
          <a:p>
            <a:pPr defTabSz="684213"/>
            <a:r>
              <a:rPr lang="sr-Latn-CS" dirty="0" smtClean="0"/>
              <a:t>ograničenja</a:t>
            </a:r>
            <a:endParaRPr lang="sr-Latn-CS" dirty="0"/>
          </a:p>
        </p:txBody>
      </p:sp>
      <p:sp>
        <p:nvSpPr>
          <p:cNvPr id="45066" name="Text Box 13"/>
          <p:cNvSpPr txBox="1">
            <a:spLocks noChangeArrowheads="1"/>
          </p:cNvSpPr>
          <p:nvPr/>
        </p:nvSpPr>
        <p:spPr bwMode="auto">
          <a:xfrm>
            <a:off x="8398069" y="5877273"/>
            <a:ext cx="1683777" cy="646331"/>
          </a:xfrm>
          <a:prstGeom prst="rect">
            <a:avLst/>
          </a:prstGeom>
          <a:noFill/>
          <a:ln w="9525">
            <a:noFill/>
            <a:miter lim="800000"/>
            <a:headEnd/>
            <a:tailEnd/>
          </a:ln>
        </p:spPr>
        <p:txBody>
          <a:bodyPr>
            <a:spAutoFit/>
          </a:bodyPr>
          <a:lstStyle/>
          <a:p>
            <a:pPr defTabSz="684213">
              <a:spcBef>
                <a:spcPct val="50000"/>
              </a:spcBef>
            </a:pPr>
            <a:r>
              <a:rPr lang="sr-Latn-CS" dirty="0">
                <a:solidFill>
                  <a:srgbClr val="009900"/>
                </a:solidFill>
              </a:rPr>
              <a:t>IDEJNO REŠENJE</a:t>
            </a:r>
          </a:p>
        </p:txBody>
      </p:sp>
      <p:sp>
        <p:nvSpPr>
          <p:cNvPr id="45067" name="Text Box 14"/>
          <p:cNvSpPr txBox="1">
            <a:spLocks noChangeArrowheads="1"/>
          </p:cNvSpPr>
          <p:nvPr/>
        </p:nvSpPr>
        <p:spPr bwMode="auto">
          <a:xfrm>
            <a:off x="2412227" y="1125539"/>
            <a:ext cx="3504432" cy="5570756"/>
          </a:xfrm>
          <a:prstGeom prst="rect">
            <a:avLst/>
          </a:prstGeom>
          <a:noFill/>
          <a:ln w="9525">
            <a:noFill/>
            <a:miter lim="800000"/>
            <a:headEnd/>
            <a:tailEnd/>
          </a:ln>
        </p:spPr>
        <p:txBody>
          <a:bodyPr wrap="square">
            <a:spAutoFit/>
          </a:bodyPr>
          <a:lstStyle/>
          <a:p>
            <a:pPr marL="342900" indent="-342900" defTabSz="684213"/>
            <a:r>
              <a:rPr lang="sr-Latn-CS" sz="2400" dirty="0">
                <a:solidFill>
                  <a:schemeClr val="tx2"/>
                </a:solidFill>
              </a:rPr>
              <a:t>Algoritam ARIZ 85-V sadrži 9 faza</a:t>
            </a:r>
            <a:r>
              <a:rPr lang="sr-Latn-CS" sz="2400" b="0" dirty="0">
                <a:solidFill>
                  <a:schemeClr val="tx2"/>
                </a:solidFill>
              </a:rPr>
              <a:t>:</a:t>
            </a:r>
            <a:endParaRPr lang="sr-Cyrl-CS" altLang="ja-JP" sz="2400" b="0" dirty="0">
              <a:solidFill>
                <a:srgbClr val="000513"/>
              </a:solidFill>
            </a:endParaRPr>
          </a:p>
          <a:p>
            <a:pPr marL="342900" indent="-342900" defTabSz="684213">
              <a:buFontTx/>
              <a:buAutoNum type="arabicPeriod"/>
            </a:pPr>
            <a:r>
              <a:rPr lang="sr-Latn-CS" altLang="ja-JP" sz="2200" b="0" dirty="0">
                <a:solidFill>
                  <a:srgbClr val="000513"/>
                </a:solidFill>
              </a:rPr>
              <a:t>Analiza zadatka.</a:t>
            </a:r>
            <a:endParaRPr lang="sr-Cyrl-CS" altLang="ja-JP" sz="2200" b="0" dirty="0">
              <a:solidFill>
                <a:srgbClr val="000513"/>
              </a:solidFill>
            </a:endParaRPr>
          </a:p>
          <a:p>
            <a:pPr marL="342900" indent="-342900" defTabSz="684213">
              <a:buFontTx/>
              <a:buAutoNum type="arabicPeriod"/>
            </a:pPr>
            <a:r>
              <a:rPr lang="sr-Latn-CS" altLang="ja-JP" sz="2200" b="0" dirty="0">
                <a:solidFill>
                  <a:srgbClr val="000513"/>
                </a:solidFill>
              </a:rPr>
              <a:t>Analiza modela zadataka</a:t>
            </a:r>
            <a:r>
              <a:rPr lang="sr-Cyrl-CS" altLang="ja-JP" sz="2200" b="0" dirty="0">
                <a:solidFill>
                  <a:srgbClr val="000513"/>
                </a:solidFill>
              </a:rPr>
              <a:t>.</a:t>
            </a:r>
          </a:p>
          <a:p>
            <a:pPr marL="342900" indent="-342900" defTabSz="684213">
              <a:buFontTx/>
              <a:buAutoNum type="arabicPeriod"/>
            </a:pPr>
            <a:r>
              <a:rPr lang="sr-Latn-CS" altLang="ja-JP" sz="2200" b="0" dirty="0">
                <a:solidFill>
                  <a:srgbClr val="000513"/>
                </a:solidFill>
              </a:rPr>
              <a:t>Određivanje IKR i FP</a:t>
            </a:r>
            <a:endParaRPr lang="sr-Cyrl-CS" altLang="ja-JP" sz="2200" b="0" dirty="0">
              <a:solidFill>
                <a:srgbClr val="000513"/>
              </a:solidFill>
            </a:endParaRPr>
          </a:p>
          <a:p>
            <a:pPr marL="342900" indent="-342900" defTabSz="684213">
              <a:buFontTx/>
              <a:buAutoNum type="arabicPeriod"/>
            </a:pPr>
            <a:r>
              <a:rPr lang="sr-Latn-CS" altLang="ja-JP" sz="2200" b="0" dirty="0">
                <a:solidFill>
                  <a:srgbClr val="000513"/>
                </a:solidFill>
              </a:rPr>
              <a:t>Mobilizacija i primena resursa supstanca – polje. </a:t>
            </a:r>
          </a:p>
          <a:p>
            <a:pPr marL="342900" indent="-342900" defTabSz="684213">
              <a:buFontTx/>
              <a:buAutoNum type="arabicPeriod"/>
            </a:pPr>
            <a:r>
              <a:rPr lang="sr-Latn-CS" altLang="ja-JP" sz="2200" b="0" dirty="0">
                <a:solidFill>
                  <a:srgbClr val="000513"/>
                </a:solidFill>
              </a:rPr>
              <a:t>Primena informacionog fonda.</a:t>
            </a:r>
            <a:endParaRPr lang="sr-Cyrl-CS" altLang="ja-JP" sz="2200" b="0" dirty="0">
              <a:solidFill>
                <a:srgbClr val="000513"/>
              </a:solidFill>
            </a:endParaRPr>
          </a:p>
          <a:p>
            <a:pPr marL="342900" indent="-342900" defTabSz="684213">
              <a:buFontTx/>
              <a:buAutoNum type="arabicPeriod"/>
            </a:pPr>
            <a:r>
              <a:rPr lang="sr-Latn-CS" altLang="ja-JP" sz="2200" b="0" dirty="0">
                <a:solidFill>
                  <a:srgbClr val="000513"/>
                </a:solidFill>
              </a:rPr>
              <a:t>Izmena i/ili zamena zadatka</a:t>
            </a:r>
            <a:r>
              <a:rPr lang="sr-Cyrl-CS" altLang="ja-JP" sz="2200" b="0" dirty="0">
                <a:solidFill>
                  <a:srgbClr val="000513"/>
                </a:solidFill>
              </a:rPr>
              <a:t>.</a:t>
            </a:r>
          </a:p>
          <a:p>
            <a:pPr marL="342900" indent="-342900" defTabSz="684213">
              <a:buFontTx/>
              <a:buAutoNum type="arabicPeriod"/>
            </a:pPr>
            <a:r>
              <a:rPr lang="sr-Latn-CS" altLang="ja-JP" sz="2200" b="0" dirty="0">
                <a:solidFill>
                  <a:srgbClr val="000513"/>
                </a:solidFill>
              </a:rPr>
              <a:t>Analiza načina uklanjanja FP</a:t>
            </a:r>
            <a:endParaRPr lang="sr-Cyrl-CS" altLang="ja-JP" sz="2200" b="0" dirty="0">
              <a:solidFill>
                <a:srgbClr val="000513"/>
              </a:solidFill>
            </a:endParaRPr>
          </a:p>
          <a:p>
            <a:pPr marL="342900" indent="-342900" defTabSz="684213">
              <a:buFontTx/>
              <a:buAutoNum type="arabicPeriod"/>
            </a:pPr>
            <a:r>
              <a:rPr lang="sr-Latn-CS" altLang="ja-JP" sz="2200" b="0" dirty="0">
                <a:solidFill>
                  <a:srgbClr val="000513"/>
                </a:solidFill>
              </a:rPr>
              <a:t>Primena dobijenog rešenja</a:t>
            </a:r>
            <a:r>
              <a:rPr lang="sr-Cyrl-CS" altLang="ja-JP" sz="2200" b="0" dirty="0">
                <a:solidFill>
                  <a:srgbClr val="000513"/>
                </a:solidFill>
              </a:rPr>
              <a:t>.</a:t>
            </a:r>
          </a:p>
          <a:p>
            <a:pPr marL="342900" indent="-342900" defTabSz="684213">
              <a:buFontTx/>
              <a:buAutoNum type="arabicPeriod"/>
            </a:pPr>
            <a:r>
              <a:rPr lang="sr-Latn-CS" altLang="ja-JP" sz="2200" b="0" dirty="0">
                <a:solidFill>
                  <a:srgbClr val="000513"/>
                </a:solidFill>
              </a:rPr>
              <a:t>Analiza toka rešavanja</a:t>
            </a:r>
            <a:r>
              <a:rPr lang="sr-Cyrl-CS" altLang="ja-JP" sz="2200" b="0" dirty="0">
                <a:solidFill>
                  <a:srgbClr val="000513"/>
                </a:solidFill>
              </a:rPr>
              <a:t>.</a:t>
            </a:r>
            <a:endParaRPr lang="sr-Latn-CS" sz="2200" dirty="0"/>
          </a:p>
        </p:txBody>
      </p:sp>
      <p:grpSp>
        <p:nvGrpSpPr>
          <p:cNvPr id="13" name="Group 12"/>
          <p:cNvGrpSpPr/>
          <p:nvPr/>
        </p:nvGrpSpPr>
        <p:grpSpPr>
          <a:xfrm>
            <a:off x="2462489" y="308989"/>
            <a:ext cx="8313147" cy="455715"/>
            <a:chOff x="0" y="4008"/>
            <a:chExt cx="7716837" cy="455715"/>
          </a:xfrm>
        </p:grpSpPr>
        <p:sp>
          <p:nvSpPr>
            <p:cNvPr id="14" name="Rounded Rectangle 13"/>
            <p:cNvSpPr/>
            <p:nvPr/>
          </p:nvSpPr>
          <p:spPr>
            <a:xfrm>
              <a:off x="0" y="4008"/>
              <a:ext cx="7716837" cy="455715"/>
            </a:xfrm>
            <a:prstGeom prst="roundRect">
              <a:avLst/>
            </a:prstGeom>
            <a:gradFill rotWithShape="1">
              <a:gsLst>
                <a:gs pos="53000">
                  <a:srgbClr val="80387F"/>
                </a:gs>
                <a:gs pos="54000">
                  <a:srgbClr val="80387F"/>
                </a:gs>
                <a:gs pos="0">
                  <a:srgbClr val="2C4C7C"/>
                </a:gs>
                <a:gs pos="100000">
                  <a:srgbClr val="E32D91">
                    <a:hueOff val="0"/>
                    <a:satOff val="0"/>
                    <a:lumOff val="0"/>
                    <a:alphaOff val="0"/>
                    <a:shade val="88000"/>
                    <a:lumMod val="94000"/>
                  </a:srgbClr>
                </a:gs>
              </a:gsLst>
              <a:path path="circle">
                <a:fillToRect l="50000" t="100000" r="100000" b="50000"/>
              </a:path>
            </a:gradFill>
            <a:ln>
              <a:noFill/>
            </a:ln>
            <a:effectLst>
              <a:reflection blurRad="12700" stA="26000" endPos="32000" dist="12700" dir="5400000" sy="-100000" rotWithShape="0"/>
            </a:effectLst>
          </p:spPr>
        </p:sp>
        <p:sp>
          <p:nvSpPr>
            <p:cNvPr id="15" name="Rounded Rectangle 4"/>
            <p:cNvSpPr/>
            <p:nvPr/>
          </p:nvSpPr>
          <p:spPr>
            <a:xfrm>
              <a:off x="22246" y="26254"/>
              <a:ext cx="7672345" cy="411223"/>
            </a:xfrm>
            <a:prstGeom prst="rect">
              <a:avLst/>
            </a:prstGeom>
            <a:noFill/>
            <a:ln>
              <a:noFill/>
            </a:ln>
            <a:effectLst/>
          </p:spPr>
          <p:txBody>
            <a:bodyPr spcFirstLastPara="0" vert="horz" wrap="square" lIns="72390" tIns="72390" rIns="72390" bIns="72390" numCol="1" spcCol="1270" anchor="ctr" anchorCtr="0">
              <a:noAutofit/>
            </a:bodyPr>
            <a:lstStyle/>
            <a:p>
              <a:pPr algn="ctr" defTabSz="684213">
                <a:spcBef>
                  <a:spcPct val="50000"/>
                </a:spcBef>
              </a:pPr>
              <a:r>
                <a:rPr lang="sr-Latn-CS" sz="2000" b="1" dirty="0">
                  <a:solidFill>
                    <a:schemeClr val="bg1"/>
                  </a:solidFill>
                </a:rPr>
                <a:t>OSNOVNI POJMOVI I STRUKTURA ARIZ</a:t>
              </a: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47457096"/>
              </p:ext>
            </p:extLst>
          </p:nvPr>
        </p:nvGraphicFramePr>
        <p:xfrm>
          <a:off x="609441" y="1219200"/>
          <a:ext cx="10360501"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4581" name="Text Box 21"/>
          <p:cNvSpPr txBox="1">
            <a:spLocks noChangeArrowheads="1"/>
          </p:cNvSpPr>
          <p:nvPr/>
        </p:nvSpPr>
        <p:spPr bwMode="auto">
          <a:xfrm rot="2333958">
            <a:off x="6598103" y="4768507"/>
            <a:ext cx="2298101" cy="581025"/>
          </a:xfrm>
          <a:prstGeom prst="rect">
            <a:avLst/>
          </a:prstGeom>
          <a:noFill/>
          <a:ln w="12700">
            <a:noFill/>
            <a:miter lim="800000"/>
            <a:headEnd type="none" w="sm" len="sm"/>
            <a:tailEnd type="none" w="sm" len="sm"/>
          </a:ln>
          <a:effectLst/>
        </p:spPr>
        <p:txBody>
          <a:bodyPr>
            <a:spAutoFit/>
          </a:bodyPr>
          <a:lstStyle/>
          <a:p>
            <a:r>
              <a:rPr lang="sr-Latn-CS" sz="1600" b="1" dirty="0"/>
              <a:t>Nestardardni</a:t>
            </a:r>
          </a:p>
          <a:p>
            <a:r>
              <a:rPr lang="sr-Latn-CS" sz="1600" b="1" dirty="0"/>
              <a:t> zadaci</a:t>
            </a:r>
          </a:p>
        </p:txBody>
      </p:sp>
      <p:sp>
        <p:nvSpPr>
          <p:cNvPr id="194596" name="Text Box 36"/>
          <p:cNvSpPr txBox="1">
            <a:spLocks noChangeArrowheads="1"/>
          </p:cNvSpPr>
          <p:nvPr/>
        </p:nvSpPr>
        <p:spPr bwMode="auto">
          <a:xfrm rot="874089">
            <a:off x="3773746" y="3177028"/>
            <a:ext cx="1116331" cy="584775"/>
          </a:xfrm>
          <a:prstGeom prst="rect">
            <a:avLst/>
          </a:prstGeom>
          <a:noFill/>
          <a:ln w="12700">
            <a:noFill/>
            <a:miter lim="800000"/>
            <a:headEnd type="none" w="sm" len="sm"/>
            <a:tailEnd type="none" w="sm" len="sm"/>
          </a:ln>
          <a:effectLst/>
        </p:spPr>
        <p:txBody>
          <a:bodyPr wrap="none">
            <a:spAutoFit/>
          </a:bodyPr>
          <a:lstStyle/>
          <a:p>
            <a:r>
              <a:rPr lang="sr-Latn-CS" sz="1600" b="1" dirty="0"/>
              <a:t>Standardni</a:t>
            </a:r>
          </a:p>
          <a:p>
            <a:r>
              <a:rPr lang="sr-Latn-CS" sz="1600" b="1" dirty="0"/>
              <a:t>zadaci</a:t>
            </a:r>
          </a:p>
        </p:txBody>
      </p:sp>
      <p:sp>
        <p:nvSpPr>
          <p:cNvPr id="194597" name="Line 37"/>
          <p:cNvSpPr>
            <a:spLocks noChangeShapeType="1"/>
          </p:cNvSpPr>
          <p:nvPr/>
        </p:nvSpPr>
        <p:spPr bwMode="auto">
          <a:xfrm>
            <a:off x="5152311" y="5949280"/>
            <a:ext cx="2844059" cy="0"/>
          </a:xfrm>
          <a:prstGeom prst="line">
            <a:avLst/>
          </a:prstGeom>
          <a:noFill/>
          <a:ln w="25400">
            <a:solidFill>
              <a:schemeClr val="tx1"/>
            </a:solidFill>
            <a:round/>
            <a:headEnd type="none" w="sm" len="sm"/>
            <a:tailEnd type="stealth" w="lg" len="lg"/>
          </a:ln>
          <a:effectLst/>
        </p:spPr>
        <p:txBody>
          <a:bodyPr/>
          <a:lstStyle/>
          <a:p>
            <a:endParaRPr lang="en-US"/>
          </a:p>
        </p:txBody>
      </p:sp>
      <p:sp>
        <p:nvSpPr>
          <p:cNvPr id="194598" name="Line 38"/>
          <p:cNvSpPr>
            <a:spLocks noChangeShapeType="1"/>
          </p:cNvSpPr>
          <p:nvPr/>
        </p:nvSpPr>
        <p:spPr bwMode="auto">
          <a:xfrm flipH="1" flipV="1">
            <a:off x="2640912" y="3962400"/>
            <a:ext cx="914162" cy="990600"/>
          </a:xfrm>
          <a:prstGeom prst="line">
            <a:avLst/>
          </a:prstGeom>
          <a:noFill/>
          <a:ln w="25400">
            <a:solidFill>
              <a:schemeClr val="tx1"/>
            </a:solidFill>
            <a:round/>
            <a:headEnd type="none" w="sm" len="sm"/>
            <a:tailEnd type="stealth" w="lg" len="lg"/>
          </a:ln>
          <a:effectLst/>
        </p:spPr>
        <p:txBody>
          <a:bodyPr/>
          <a:lstStyle/>
          <a:p>
            <a:endParaRPr lang="en-US"/>
          </a:p>
        </p:txBody>
      </p:sp>
      <p:sp>
        <p:nvSpPr>
          <p:cNvPr id="194599" name="Line 39"/>
          <p:cNvSpPr>
            <a:spLocks noChangeShapeType="1"/>
          </p:cNvSpPr>
          <p:nvPr/>
        </p:nvSpPr>
        <p:spPr bwMode="auto">
          <a:xfrm>
            <a:off x="2894846" y="3924689"/>
            <a:ext cx="5383398" cy="1676400"/>
          </a:xfrm>
          <a:prstGeom prst="line">
            <a:avLst/>
          </a:prstGeom>
          <a:noFill/>
          <a:ln w="15875">
            <a:solidFill>
              <a:schemeClr val="tx1"/>
            </a:solidFill>
            <a:round/>
            <a:headEnd type="none" w="sm" len="sm"/>
            <a:tailEnd type="triangle" w="lg" len="lg"/>
          </a:ln>
          <a:effectLst/>
        </p:spPr>
        <p:txBody>
          <a:bodyPr/>
          <a:lstStyle/>
          <a:p>
            <a:endParaRPr lang="en-US"/>
          </a:p>
        </p:txBody>
      </p:sp>
      <p:grpSp>
        <p:nvGrpSpPr>
          <p:cNvPr id="9" name="Group 8"/>
          <p:cNvGrpSpPr/>
          <p:nvPr/>
        </p:nvGrpSpPr>
        <p:grpSpPr>
          <a:xfrm>
            <a:off x="2412227" y="457200"/>
            <a:ext cx="8313147" cy="455715"/>
            <a:chOff x="0" y="4008"/>
            <a:chExt cx="7716837" cy="455715"/>
          </a:xfrm>
        </p:grpSpPr>
        <p:sp>
          <p:nvSpPr>
            <p:cNvPr id="10" name="Rounded Rectangle 9"/>
            <p:cNvSpPr/>
            <p:nvPr/>
          </p:nvSpPr>
          <p:spPr>
            <a:xfrm>
              <a:off x="0" y="4008"/>
              <a:ext cx="7716837" cy="455715"/>
            </a:xfrm>
            <a:prstGeom prst="roundRect">
              <a:avLst/>
            </a:prstGeom>
            <a:gradFill rotWithShape="1">
              <a:gsLst>
                <a:gs pos="53000">
                  <a:srgbClr val="80387F"/>
                </a:gs>
                <a:gs pos="54000">
                  <a:srgbClr val="80387F"/>
                </a:gs>
                <a:gs pos="0">
                  <a:srgbClr val="2C4C7C"/>
                </a:gs>
                <a:gs pos="100000">
                  <a:srgbClr val="E32D91">
                    <a:hueOff val="0"/>
                    <a:satOff val="0"/>
                    <a:lumOff val="0"/>
                    <a:alphaOff val="0"/>
                    <a:shade val="88000"/>
                    <a:lumMod val="94000"/>
                  </a:srgbClr>
                </a:gs>
              </a:gsLst>
              <a:path path="circle">
                <a:fillToRect l="50000" t="100000" r="100000" b="50000"/>
              </a:path>
            </a:gradFill>
            <a:ln>
              <a:noFill/>
            </a:ln>
            <a:effectLst>
              <a:reflection blurRad="12700" stA="26000" endPos="32000" dist="12700" dir="5400000" sy="-100000" rotWithShape="0"/>
            </a:effectLst>
          </p:spPr>
        </p:sp>
        <p:sp>
          <p:nvSpPr>
            <p:cNvPr id="11" name="Rounded Rectangle 4"/>
            <p:cNvSpPr/>
            <p:nvPr/>
          </p:nvSpPr>
          <p:spPr>
            <a:xfrm>
              <a:off x="22246" y="26254"/>
              <a:ext cx="7672345" cy="411223"/>
            </a:xfrm>
            <a:prstGeom prst="rect">
              <a:avLst/>
            </a:prstGeom>
            <a:noFill/>
            <a:ln>
              <a:noFill/>
            </a:ln>
            <a:effectLst/>
          </p:spPr>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sr-Latn-CS" sz="2000" b="1" dirty="0">
                  <a:solidFill>
                    <a:schemeClr val="bg1"/>
                  </a:solidFill>
                </a:rPr>
                <a:t>TIP 3: NAJSLOŽENIJI PROBLEMI</a:t>
              </a:r>
              <a:endParaRPr kumimoji="0" lang="en-US" sz="1900" b="1" i="0" u="none" strike="noStrike" kern="1200" cap="none" spc="0" normalizeH="0" baseline="0" noProof="0" dirty="0">
                <a:ln>
                  <a:noFill/>
                </a:ln>
                <a:solidFill>
                  <a:schemeClr val="bg1"/>
                </a:solidFill>
                <a:effectLst/>
                <a:uLnTx/>
                <a:uFillTx/>
                <a:latin typeface="Corbel" charset="0"/>
                <a:ea typeface="Corbel" charset="0"/>
                <a:cs typeface="Corbel" charset="0"/>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6146" name="Picture 2"/>
          <p:cNvPicPr>
            <a:picLocks noChangeAspect="1" noChangeArrowheads="1"/>
          </p:cNvPicPr>
          <p:nvPr/>
        </p:nvPicPr>
        <p:blipFill>
          <a:blip r:embed="rId2" cstate="print"/>
          <a:srcRect/>
          <a:stretch>
            <a:fillRect/>
          </a:stretch>
        </p:blipFill>
        <p:spPr bwMode="auto">
          <a:xfrm>
            <a:off x="1773933" y="0"/>
            <a:ext cx="936103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1775058" y="1740294"/>
            <a:ext cx="8158780" cy="5001074"/>
          </a:xfrm>
          <a:prstGeom prst="rect">
            <a:avLst/>
          </a:prstGeom>
          <a:noFill/>
          <a:ln w="9525">
            <a:noFill/>
            <a:miter lim="800000"/>
            <a:headEnd/>
            <a:tailEnd/>
          </a:ln>
        </p:spPr>
      </p:pic>
      <p:grpSp>
        <p:nvGrpSpPr>
          <p:cNvPr id="5" name="Group 4"/>
          <p:cNvGrpSpPr/>
          <p:nvPr/>
        </p:nvGrpSpPr>
        <p:grpSpPr>
          <a:xfrm>
            <a:off x="2412227" y="457200"/>
            <a:ext cx="8313147" cy="455715"/>
            <a:chOff x="0" y="4008"/>
            <a:chExt cx="7716837" cy="455715"/>
          </a:xfrm>
        </p:grpSpPr>
        <p:sp>
          <p:nvSpPr>
            <p:cNvPr id="6" name="Rounded Rectangle 5"/>
            <p:cNvSpPr/>
            <p:nvPr/>
          </p:nvSpPr>
          <p:spPr>
            <a:xfrm>
              <a:off x="0" y="4008"/>
              <a:ext cx="7716837" cy="455715"/>
            </a:xfrm>
            <a:prstGeom prst="roundRect">
              <a:avLst/>
            </a:prstGeom>
            <a:gradFill rotWithShape="1">
              <a:gsLst>
                <a:gs pos="53000">
                  <a:srgbClr val="80387F"/>
                </a:gs>
                <a:gs pos="54000">
                  <a:srgbClr val="80387F"/>
                </a:gs>
                <a:gs pos="0">
                  <a:srgbClr val="2C4C7C"/>
                </a:gs>
                <a:gs pos="100000">
                  <a:srgbClr val="E32D91">
                    <a:hueOff val="0"/>
                    <a:satOff val="0"/>
                    <a:lumOff val="0"/>
                    <a:alphaOff val="0"/>
                    <a:shade val="88000"/>
                    <a:lumMod val="94000"/>
                  </a:srgbClr>
                </a:gs>
              </a:gsLst>
              <a:path path="circle">
                <a:fillToRect l="50000" t="100000" r="100000" b="50000"/>
              </a:path>
            </a:gradFill>
            <a:ln>
              <a:noFill/>
            </a:ln>
            <a:effectLst>
              <a:reflection blurRad="12700" stA="26000" endPos="32000" dist="12700" dir="5400000" sy="-100000" rotWithShape="0"/>
            </a:effectLst>
          </p:spPr>
        </p:sp>
        <p:sp>
          <p:nvSpPr>
            <p:cNvPr id="7" name="Rounded Rectangle 4"/>
            <p:cNvSpPr/>
            <p:nvPr/>
          </p:nvSpPr>
          <p:spPr>
            <a:xfrm>
              <a:off x="22246" y="26254"/>
              <a:ext cx="7672345" cy="411223"/>
            </a:xfrm>
            <a:prstGeom prst="rect">
              <a:avLst/>
            </a:prstGeom>
            <a:noFill/>
            <a:ln>
              <a:noFill/>
            </a:ln>
            <a:effectLst/>
          </p:spPr>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2000" b="1" dirty="0" err="1">
                  <a:solidFill>
                    <a:schemeClr val="bg1"/>
                  </a:solidFill>
                </a:rPr>
                <a:t>Unapređenje</a:t>
              </a:r>
              <a:r>
                <a:rPr lang="en-US" sz="2000" b="1" dirty="0">
                  <a:solidFill>
                    <a:schemeClr val="bg1"/>
                  </a:solidFill>
                </a:rPr>
                <a:t> </a:t>
              </a:r>
              <a:r>
                <a:rPr lang="en-US" sz="2000" b="1" dirty="0" err="1">
                  <a:solidFill>
                    <a:schemeClr val="bg1"/>
                  </a:solidFill>
                </a:rPr>
                <a:t>kreativnosti</a:t>
              </a:r>
              <a:r>
                <a:rPr lang="en-US" sz="2000" b="1" dirty="0">
                  <a:solidFill>
                    <a:schemeClr val="bg1"/>
                  </a:solidFill>
                </a:rPr>
                <a:t> </a:t>
              </a:r>
              <a:r>
                <a:rPr lang="en-US" sz="2000" b="1" dirty="0" err="1">
                  <a:solidFill>
                    <a:schemeClr val="bg1"/>
                  </a:solidFill>
                </a:rPr>
                <a:t>pomoću</a:t>
              </a:r>
              <a:r>
                <a:rPr lang="en-US" sz="2000" b="1" dirty="0">
                  <a:solidFill>
                    <a:schemeClr val="bg1"/>
                  </a:solidFill>
                </a:rPr>
                <a:t> TRIZ-a</a:t>
              </a:r>
              <a:r>
                <a:rPr lang="sr-Latn-RS" sz="2000" b="1" dirty="0">
                  <a:solidFill>
                    <a:schemeClr val="bg1"/>
                  </a:solidFill>
                </a:rPr>
                <a:t> – 9 ekrana</a:t>
              </a:r>
              <a:endParaRPr kumimoji="0" lang="en-US" sz="1900" b="0" i="0" u="none" strike="noStrike" kern="1200" cap="none" spc="0" normalizeH="0" baseline="0" noProof="0" dirty="0">
                <a:ln>
                  <a:noFill/>
                </a:ln>
                <a:solidFill>
                  <a:schemeClr val="bg1"/>
                </a:solidFill>
                <a:effectLst/>
                <a:uLnTx/>
                <a:uFillTx/>
                <a:latin typeface="Corbel" charset="0"/>
                <a:ea typeface="Corbel" charset="0"/>
                <a:cs typeface="Corbel" charset="0"/>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2125274" y="2292724"/>
            <a:ext cx="7938278" cy="2272553"/>
          </a:xfrm>
          <a:prstGeom prst="rect">
            <a:avLst/>
          </a:prstGeom>
          <a:noFill/>
          <a:ln w="9525">
            <a:noFill/>
            <a:miter lim="800000"/>
            <a:headEnd/>
            <a:tailEnd/>
          </a:ln>
        </p:spPr>
      </p:pic>
      <p:grpSp>
        <p:nvGrpSpPr>
          <p:cNvPr id="5" name="Group 4"/>
          <p:cNvGrpSpPr/>
          <p:nvPr/>
        </p:nvGrpSpPr>
        <p:grpSpPr>
          <a:xfrm>
            <a:off x="2412227" y="457200"/>
            <a:ext cx="8313147" cy="455715"/>
            <a:chOff x="0" y="4008"/>
            <a:chExt cx="7716837" cy="455715"/>
          </a:xfrm>
        </p:grpSpPr>
        <p:sp>
          <p:nvSpPr>
            <p:cNvPr id="6" name="Rounded Rectangle 5"/>
            <p:cNvSpPr/>
            <p:nvPr/>
          </p:nvSpPr>
          <p:spPr>
            <a:xfrm>
              <a:off x="0" y="4008"/>
              <a:ext cx="7716837" cy="455715"/>
            </a:xfrm>
            <a:prstGeom prst="roundRect">
              <a:avLst/>
            </a:prstGeom>
            <a:gradFill rotWithShape="1">
              <a:gsLst>
                <a:gs pos="53000">
                  <a:srgbClr val="80387F"/>
                </a:gs>
                <a:gs pos="54000">
                  <a:srgbClr val="80387F"/>
                </a:gs>
                <a:gs pos="0">
                  <a:srgbClr val="2C4C7C"/>
                </a:gs>
                <a:gs pos="100000">
                  <a:srgbClr val="E32D91">
                    <a:hueOff val="0"/>
                    <a:satOff val="0"/>
                    <a:lumOff val="0"/>
                    <a:alphaOff val="0"/>
                    <a:shade val="88000"/>
                    <a:lumMod val="94000"/>
                  </a:srgbClr>
                </a:gs>
              </a:gsLst>
              <a:path path="circle">
                <a:fillToRect l="50000" t="100000" r="100000" b="50000"/>
              </a:path>
            </a:gradFill>
            <a:ln>
              <a:noFill/>
            </a:ln>
            <a:effectLst>
              <a:reflection blurRad="12700" stA="26000" endPos="32000" dist="12700" dir="5400000" sy="-100000" rotWithShape="0"/>
            </a:effectLst>
          </p:spPr>
        </p:sp>
        <p:sp>
          <p:nvSpPr>
            <p:cNvPr id="7" name="Rounded Rectangle 4"/>
            <p:cNvSpPr/>
            <p:nvPr/>
          </p:nvSpPr>
          <p:spPr>
            <a:xfrm>
              <a:off x="22246" y="26254"/>
              <a:ext cx="7672345" cy="411223"/>
            </a:xfrm>
            <a:prstGeom prst="rect">
              <a:avLst/>
            </a:prstGeom>
            <a:noFill/>
            <a:ln>
              <a:noFill/>
            </a:ln>
            <a:effectLst/>
          </p:spPr>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2000" b="1" dirty="0" err="1">
                  <a:solidFill>
                    <a:schemeClr val="bg1"/>
                  </a:solidFill>
                </a:rPr>
                <a:t>Unapređenje</a:t>
              </a:r>
              <a:r>
                <a:rPr lang="en-US" sz="2000" b="1" dirty="0">
                  <a:solidFill>
                    <a:schemeClr val="bg1"/>
                  </a:solidFill>
                </a:rPr>
                <a:t> </a:t>
              </a:r>
              <a:r>
                <a:rPr lang="en-US" sz="2000" b="1" dirty="0" err="1">
                  <a:solidFill>
                    <a:schemeClr val="bg1"/>
                  </a:solidFill>
                </a:rPr>
                <a:t>kreativnosti</a:t>
              </a:r>
              <a:r>
                <a:rPr lang="en-US" sz="2000" b="1" dirty="0">
                  <a:solidFill>
                    <a:schemeClr val="bg1"/>
                  </a:solidFill>
                </a:rPr>
                <a:t> </a:t>
              </a:r>
              <a:r>
                <a:rPr lang="en-US" sz="2000" b="1" dirty="0" err="1">
                  <a:solidFill>
                    <a:schemeClr val="bg1"/>
                  </a:solidFill>
                </a:rPr>
                <a:t>pomoću</a:t>
              </a:r>
              <a:r>
                <a:rPr lang="en-US" sz="2000" b="1" dirty="0">
                  <a:solidFill>
                    <a:schemeClr val="bg1"/>
                  </a:solidFill>
                </a:rPr>
                <a:t> TRIZ-a</a:t>
              </a:r>
              <a:r>
                <a:rPr lang="sr-Latn-RS" sz="2000" b="1" dirty="0">
                  <a:solidFill>
                    <a:schemeClr val="bg1"/>
                  </a:solidFill>
                </a:rPr>
                <a:t> - čovečuljci</a:t>
              </a:r>
              <a:endParaRPr kumimoji="0" lang="en-US" sz="1900" b="0" i="0" u="none" strike="noStrike" kern="1200" cap="none" spc="0" normalizeH="0" baseline="0" noProof="0" dirty="0">
                <a:ln>
                  <a:noFill/>
                </a:ln>
                <a:solidFill>
                  <a:schemeClr val="bg1"/>
                </a:solidFill>
                <a:effectLst/>
                <a:uLnTx/>
                <a:uFillTx/>
                <a:latin typeface="Corbel" charset="0"/>
                <a:ea typeface="Corbel" charset="0"/>
                <a:cs typeface="Corbel" charset="0"/>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12227" y="1988840"/>
            <a:ext cx="8313147" cy="5229200"/>
          </a:xfrm>
        </p:spPr>
        <p:txBody>
          <a:bodyPr>
            <a:normAutofit/>
          </a:bodyPr>
          <a:lstStyle/>
          <a:p>
            <a:pPr algn="l">
              <a:buFont typeface="Arial" pitchFamily="34" charset="0"/>
              <a:buChar char="•"/>
            </a:pPr>
            <a:r>
              <a:rPr lang="ru-RU" dirty="0">
                <a:solidFill>
                  <a:schemeClr val="tx1"/>
                </a:solidFill>
              </a:rPr>
              <a:t>Jedna od preporuka je da se u bilo kom zadatku koji treba </a:t>
            </a:r>
            <a:r>
              <a:rPr lang="ru-RU" dirty="0" smtClean="0">
                <a:solidFill>
                  <a:schemeClr val="tx1"/>
                </a:solidFill>
              </a:rPr>
              <a:t>rešiti </a:t>
            </a:r>
            <a:r>
              <a:rPr lang="ru-RU" dirty="0">
                <a:solidFill>
                  <a:schemeClr val="tx1"/>
                </a:solidFill>
              </a:rPr>
              <a:t>iz njega za početak uklone sve terminološke </a:t>
            </a:r>
            <a:r>
              <a:rPr lang="ru-RU" dirty="0" smtClean="0">
                <a:solidFill>
                  <a:schemeClr val="tx1"/>
                </a:solidFill>
              </a:rPr>
              <a:t>odrednice</a:t>
            </a:r>
            <a:r>
              <a:rPr lang="sr-Latn-RS" dirty="0" smtClean="0">
                <a:solidFill>
                  <a:schemeClr val="tx1"/>
                </a:solidFill>
              </a:rPr>
              <a:t>,</a:t>
            </a:r>
            <a:r>
              <a:rPr lang="ru-RU" dirty="0" smtClean="0">
                <a:solidFill>
                  <a:schemeClr val="tx1"/>
                </a:solidFill>
              </a:rPr>
              <a:t> </a:t>
            </a:r>
            <a:r>
              <a:rPr lang="ru-RU" dirty="0">
                <a:solidFill>
                  <a:schemeClr val="tx1"/>
                </a:solidFill>
              </a:rPr>
              <a:t>koje </a:t>
            </a:r>
            <a:r>
              <a:rPr lang="sr-Latn-RS" dirty="0" smtClean="0">
                <a:solidFill>
                  <a:schemeClr val="tx1"/>
                </a:solidFill>
              </a:rPr>
              <a:t>čoveka</a:t>
            </a:r>
            <a:r>
              <a:rPr lang="ru-RU" dirty="0" smtClean="0">
                <a:solidFill>
                  <a:schemeClr val="tx1"/>
                </a:solidFill>
              </a:rPr>
              <a:t> </a:t>
            </a:r>
            <a:r>
              <a:rPr lang="ru-RU" dirty="0">
                <a:solidFill>
                  <a:schemeClr val="tx1"/>
                </a:solidFill>
              </a:rPr>
              <a:t>mogu da zbune. Njih je potrebno zameniti jednostavnim rečima koje ukazuju na funkciju tj. glavnu osobinu </a:t>
            </a:r>
            <a:r>
              <a:rPr lang="ru-RU" dirty="0" smtClean="0">
                <a:solidFill>
                  <a:schemeClr val="tx1"/>
                </a:solidFill>
              </a:rPr>
              <a:t>TS</a:t>
            </a:r>
            <a:r>
              <a:rPr lang="sr-Latn-RS" dirty="0" smtClean="0">
                <a:solidFill>
                  <a:schemeClr val="tx1"/>
                </a:solidFill>
              </a:rPr>
              <a:t>.</a:t>
            </a:r>
            <a:r>
              <a:rPr lang="ru-RU" dirty="0" smtClean="0">
                <a:solidFill>
                  <a:schemeClr val="tx1"/>
                </a:solidFill>
              </a:rPr>
              <a:t>  </a:t>
            </a:r>
            <a:endParaRPr lang="sr-Latn-RS" dirty="0" smtClean="0">
              <a:solidFill>
                <a:schemeClr val="tx1"/>
              </a:solidFill>
            </a:endParaRPr>
          </a:p>
          <a:p>
            <a:endParaRPr lang="en-US" dirty="0"/>
          </a:p>
        </p:txBody>
      </p:sp>
      <p:sp>
        <p:nvSpPr>
          <p:cNvPr id="105474" name="AutoShape 2" descr="Резултат слика за fotelja"/>
          <p:cNvSpPr>
            <a:spLocks noChangeAspect="1" noChangeArrowheads="1"/>
          </p:cNvSpPr>
          <p:nvPr/>
        </p:nvSpPr>
        <p:spPr bwMode="auto">
          <a:xfrm>
            <a:off x="207379" y="-144463"/>
            <a:ext cx="406294"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5476" name="AutoShape 4" descr="Резултат слика за fotelja"/>
          <p:cNvSpPr>
            <a:spLocks noChangeAspect="1" noChangeArrowheads="1"/>
          </p:cNvSpPr>
          <p:nvPr/>
        </p:nvSpPr>
        <p:spPr bwMode="auto">
          <a:xfrm>
            <a:off x="207379" y="-144463"/>
            <a:ext cx="406294"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5478" name="AutoShape 6" descr="Резултат слика за fotelja"/>
          <p:cNvSpPr>
            <a:spLocks noChangeAspect="1" noChangeArrowheads="1"/>
          </p:cNvSpPr>
          <p:nvPr/>
        </p:nvSpPr>
        <p:spPr bwMode="auto">
          <a:xfrm>
            <a:off x="207379" y="-144463"/>
            <a:ext cx="406294"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5480" name="Picture 8" descr="Резултат слика за fotelja"/>
          <p:cNvPicPr>
            <a:picLocks noChangeAspect="1" noChangeArrowheads="1"/>
          </p:cNvPicPr>
          <p:nvPr/>
        </p:nvPicPr>
        <p:blipFill>
          <a:blip r:embed="rId2" cstate="print"/>
          <a:srcRect/>
          <a:stretch>
            <a:fillRect/>
          </a:stretch>
        </p:blipFill>
        <p:spPr bwMode="auto">
          <a:xfrm>
            <a:off x="7606580" y="4725144"/>
            <a:ext cx="2808313" cy="2132856"/>
          </a:xfrm>
          <a:prstGeom prst="rect">
            <a:avLst/>
          </a:prstGeom>
          <a:noFill/>
        </p:spPr>
      </p:pic>
      <p:grpSp>
        <p:nvGrpSpPr>
          <p:cNvPr id="8" name="Group 7"/>
          <p:cNvGrpSpPr/>
          <p:nvPr/>
        </p:nvGrpSpPr>
        <p:grpSpPr>
          <a:xfrm>
            <a:off x="2412227" y="457200"/>
            <a:ext cx="8313147" cy="455715"/>
            <a:chOff x="0" y="4008"/>
            <a:chExt cx="7716837" cy="455715"/>
          </a:xfrm>
        </p:grpSpPr>
        <p:sp>
          <p:nvSpPr>
            <p:cNvPr id="9" name="Rounded Rectangle 8"/>
            <p:cNvSpPr/>
            <p:nvPr/>
          </p:nvSpPr>
          <p:spPr>
            <a:xfrm>
              <a:off x="0" y="4008"/>
              <a:ext cx="7716837" cy="455715"/>
            </a:xfrm>
            <a:prstGeom prst="roundRect">
              <a:avLst/>
            </a:prstGeom>
            <a:gradFill rotWithShape="1">
              <a:gsLst>
                <a:gs pos="53000">
                  <a:srgbClr val="80387F"/>
                </a:gs>
                <a:gs pos="54000">
                  <a:srgbClr val="80387F"/>
                </a:gs>
                <a:gs pos="0">
                  <a:srgbClr val="2C4C7C"/>
                </a:gs>
                <a:gs pos="100000">
                  <a:srgbClr val="E32D91">
                    <a:hueOff val="0"/>
                    <a:satOff val="0"/>
                    <a:lumOff val="0"/>
                    <a:alphaOff val="0"/>
                    <a:shade val="88000"/>
                    <a:lumMod val="94000"/>
                  </a:srgbClr>
                </a:gs>
              </a:gsLst>
              <a:path path="circle">
                <a:fillToRect l="50000" t="100000" r="100000" b="50000"/>
              </a:path>
            </a:gradFill>
            <a:ln>
              <a:noFill/>
            </a:ln>
            <a:effectLst>
              <a:reflection blurRad="12700" stA="26000" endPos="32000" dist="12700" dir="5400000" sy="-100000" rotWithShape="0"/>
            </a:effectLst>
          </p:spPr>
        </p:sp>
        <p:sp>
          <p:nvSpPr>
            <p:cNvPr id="10" name="Rounded Rectangle 4"/>
            <p:cNvSpPr/>
            <p:nvPr/>
          </p:nvSpPr>
          <p:spPr>
            <a:xfrm>
              <a:off x="22246" y="26254"/>
              <a:ext cx="7672345" cy="411223"/>
            </a:xfrm>
            <a:prstGeom prst="rect">
              <a:avLst/>
            </a:prstGeom>
            <a:noFill/>
            <a:ln>
              <a:noFill/>
            </a:ln>
            <a:effectLst/>
          </p:spPr>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2000" b="1" dirty="0" err="1">
                  <a:solidFill>
                    <a:schemeClr val="bg1"/>
                  </a:solidFill>
                </a:rPr>
                <a:t>Unapređenje</a:t>
              </a:r>
              <a:r>
                <a:rPr lang="en-US" sz="2000" b="1" dirty="0">
                  <a:solidFill>
                    <a:schemeClr val="bg1"/>
                  </a:solidFill>
                </a:rPr>
                <a:t> </a:t>
              </a:r>
              <a:r>
                <a:rPr lang="en-US" sz="2000" b="1" dirty="0" err="1">
                  <a:solidFill>
                    <a:schemeClr val="bg1"/>
                  </a:solidFill>
                </a:rPr>
                <a:t>kreativnosti</a:t>
              </a:r>
              <a:r>
                <a:rPr lang="en-US" sz="2000" b="1" dirty="0">
                  <a:solidFill>
                    <a:schemeClr val="bg1"/>
                  </a:solidFill>
                </a:rPr>
                <a:t> </a:t>
              </a:r>
              <a:r>
                <a:rPr lang="en-US" sz="2000" b="1" dirty="0" err="1">
                  <a:solidFill>
                    <a:schemeClr val="bg1"/>
                  </a:solidFill>
                </a:rPr>
                <a:t>pomoću</a:t>
              </a:r>
              <a:r>
                <a:rPr lang="en-US" sz="2000" b="1" dirty="0">
                  <a:solidFill>
                    <a:schemeClr val="bg1"/>
                  </a:solidFill>
                </a:rPr>
                <a:t> TRIZ-a</a:t>
              </a:r>
              <a:r>
                <a:rPr lang="sr-Latn-RS" sz="2000" b="1" dirty="0">
                  <a:solidFill>
                    <a:schemeClr val="bg1"/>
                  </a:solidFill>
                </a:rPr>
                <a:t> – govorni operater</a:t>
              </a:r>
              <a:endParaRPr kumimoji="0" lang="en-US" sz="1900" b="0" i="0" u="none" strike="noStrike" kern="1200" cap="none" spc="0" normalizeH="0" baseline="0" noProof="0" dirty="0">
                <a:ln>
                  <a:noFill/>
                </a:ln>
                <a:solidFill>
                  <a:schemeClr val="bg1"/>
                </a:solidFill>
                <a:effectLst/>
                <a:uLnTx/>
                <a:uFillTx/>
                <a:latin typeface="Corbel" charset="0"/>
                <a:ea typeface="Corbel" charset="0"/>
                <a:cs typeface="Corbel" charset="0"/>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2412227" y="1340768"/>
            <a:ext cx="7870824" cy="5234573"/>
          </a:xfrm>
          <a:prstGeom prst="rect">
            <a:avLst/>
          </a:prstGeom>
          <a:noFill/>
          <a:ln w="9525">
            <a:noFill/>
            <a:miter lim="800000"/>
            <a:headEnd/>
            <a:tailEnd/>
          </a:ln>
        </p:spPr>
      </p:pic>
      <p:grpSp>
        <p:nvGrpSpPr>
          <p:cNvPr id="5" name="Group 4"/>
          <p:cNvGrpSpPr/>
          <p:nvPr/>
        </p:nvGrpSpPr>
        <p:grpSpPr>
          <a:xfrm>
            <a:off x="2412227" y="457200"/>
            <a:ext cx="8313147" cy="455715"/>
            <a:chOff x="0" y="4008"/>
            <a:chExt cx="7716837" cy="455715"/>
          </a:xfrm>
        </p:grpSpPr>
        <p:sp>
          <p:nvSpPr>
            <p:cNvPr id="6" name="Rounded Rectangle 5"/>
            <p:cNvSpPr/>
            <p:nvPr/>
          </p:nvSpPr>
          <p:spPr>
            <a:xfrm>
              <a:off x="0" y="4008"/>
              <a:ext cx="7716837" cy="455715"/>
            </a:xfrm>
            <a:prstGeom prst="roundRect">
              <a:avLst/>
            </a:prstGeom>
            <a:gradFill rotWithShape="1">
              <a:gsLst>
                <a:gs pos="53000">
                  <a:srgbClr val="80387F"/>
                </a:gs>
                <a:gs pos="54000">
                  <a:srgbClr val="80387F"/>
                </a:gs>
                <a:gs pos="0">
                  <a:srgbClr val="2C4C7C"/>
                </a:gs>
                <a:gs pos="100000">
                  <a:srgbClr val="E32D91">
                    <a:hueOff val="0"/>
                    <a:satOff val="0"/>
                    <a:lumOff val="0"/>
                    <a:alphaOff val="0"/>
                    <a:shade val="88000"/>
                    <a:lumMod val="94000"/>
                  </a:srgbClr>
                </a:gs>
              </a:gsLst>
              <a:path path="circle">
                <a:fillToRect l="50000" t="100000" r="100000" b="50000"/>
              </a:path>
            </a:gradFill>
            <a:ln>
              <a:noFill/>
            </a:ln>
            <a:effectLst>
              <a:reflection blurRad="12700" stA="26000" endPos="32000" dist="12700" dir="5400000" sy="-100000" rotWithShape="0"/>
            </a:effectLst>
          </p:spPr>
        </p:sp>
        <p:sp>
          <p:nvSpPr>
            <p:cNvPr id="7" name="Rounded Rectangle 4"/>
            <p:cNvSpPr/>
            <p:nvPr/>
          </p:nvSpPr>
          <p:spPr>
            <a:xfrm>
              <a:off x="22246" y="26254"/>
              <a:ext cx="7672345" cy="411223"/>
            </a:xfrm>
            <a:prstGeom prst="rect">
              <a:avLst/>
            </a:prstGeom>
            <a:noFill/>
            <a:ln>
              <a:noFill/>
            </a:ln>
            <a:effectLst/>
          </p:spPr>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2000" b="1" dirty="0" err="1">
                  <a:solidFill>
                    <a:schemeClr val="bg1"/>
                  </a:solidFill>
                </a:rPr>
                <a:t>Unapređenje</a:t>
              </a:r>
              <a:r>
                <a:rPr lang="en-US" sz="2000" b="1" dirty="0">
                  <a:solidFill>
                    <a:schemeClr val="bg1"/>
                  </a:solidFill>
                </a:rPr>
                <a:t> </a:t>
              </a:r>
              <a:r>
                <a:rPr lang="en-US" sz="2000" b="1" dirty="0" err="1">
                  <a:solidFill>
                    <a:schemeClr val="bg1"/>
                  </a:solidFill>
                </a:rPr>
                <a:t>kreativnosti</a:t>
              </a:r>
              <a:r>
                <a:rPr lang="en-US" sz="2000" b="1" dirty="0">
                  <a:solidFill>
                    <a:schemeClr val="bg1"/>
                  </a:solidFill>
                </a:rPr>
                <a:t> </a:t>
              </a:r>
              <a:r>
                <a:rPr lang="en-US" sz="2000" b="1" dirty="0" err="1">
                  <a:solidFill>
                    <a:schemeClr val="bg1"/>
                  </a:solidFill>
                </a:rPr>
                <a:t>pomoću</a:t>
              </a:r>
              <a:r>
                <a:rPr lang="en-US" sz="2000" b="1" dirty="0">
                  <a:solidFill>
                    <a:schemeClr val="bg1"/>
                  </a:solidFill>
                </a:rPr>
                <a:t> TRIZ-a</a:t>
              </a:r>
              <a:r>
                <a:rPr lang="sr-Latn-RS" sz="2000" b="1" dirty="0">
                  <a:solidFill>
                    <a:schemeClr val="bg1"/>
                  </a:solidFill>
                </a:rPr>
                <a:t> – DVC operater</a:t>
              </a:r>
              <a:endParaRPr kumimoji="0" lang="en-US" sz="1900" b="0" i="0" u="none" strike="noStrike" kern="1200" cap="none" spc="0" normalizeH="0" baseline="0" noProof="0" dirty="0">
                <a:ln>
                  <a:noFill/>
                </a:ln>
                <a:solidFill>
                  <a:schemeClr val="bg1"/>
                </a:solidFill>
                <a:effectLst/>
                <a:uLnTx/>
                <a:uFillTx/>
                <a:latin typeface="Corbel" charset="0"/>
                <a:ea typeface="Corbel" charset="0"/>
                <a:cs typeface="Corbel" charset="0"/>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2412226" y="1340768"/>
            <a:ext cx="8313148" cy="5301208"/>
          </a:xfrm>
          <a:prstGeom prst="rect">
            <a:avLst/>
          </a:prstGeom>
          <a:noFill/>
          <a:ln w="9525">
            <a:noFill/>
            <a:miter lim="800000"/>
            <a:headEnd/>
            <a:tailEnd/>
          </a:ln>
        </p:spPr>
      </p:pic>
      <p:grpSp>
        <p:nvGrpSpPr>
          <p:cNvPr id="5" name="Group 4"/>
          <p:cNvGrpSpPr/>
          <p:nvPr/>
        </p:nvGrpSpPr>
        <p:grpSpPr>
          <a:xfrm>
            <a:off x="2412227" y="457200"/>
            <a:ext cx="8313147" cy="455715"/>
            <a:chOff x="0" y="4008"/>
            <a:chExt cx="7716837" cy="455715"/>
          </a:xfrm>
        </p:grpSpPr>
        <p:sp>
          <p:nvSpPr>
            <p:cNvPr id="6" name="Rounded Rectangle 5"/>
            <p:cNvSpPr/>
            <p:nvPr/>
          </p:nvSpPr>
          <p:spPr>
            <a:xfrm>
              <a:off x="0" y="4008"/>
              <a:ext cx="7716837" cy="455715"/>
            </a:xfrm>
            <a:prstGeom prst="roundRect">
              <a:avLst/>
            </a:prstGeom>
            <a:gradFill rotWithShape="1">
              <a:gsLst>
                <a:gs pos="53000">
                  <a:srgbClr val="80387F"/>
                </a:gs>
                <a:gs pos="54000">
                  <a:srgbClr val="80387F"/>
                </a:gs>
                <a:gs pos="0">
                  <a:srgbClr val="2C4C7C"/>
                </a:gs>
                <a:gs pos="100000">
                  <a:srgbClr val="E32D91">
                    <a:hueOff val="0"/>
                    <a:satOff val="0"/>
                    <a:lumOff val="0"/>
                    <a:alphaOff val="0"/>
                    <a:shade val="88000"/>
                    <a:lumMod val="94000"/>
                  </a:srgbClr>
                </a:gs>
              </a:gsLst>
              <a:path path="circle">
                <a:fillToRect l="50000" t="100000" r="100000" b="50000"/>
              </a:path>
            </a:gradFill>
            <a:ln>
              <a:noFill/>
            </a:ln>
            <a:effectLst>
              <a:reflection blurRad="12700" stA="26000" endPos="32000" dist="12700" dir="5400000" sy="-100000" rotWithShape="0"/>
            </a:effectLst>
          </p:spPr>
        </p:sp>
        <p:sp>
          <p:nvSpPr>
            <p:cNvPr id="7" name="Rounded Rectangle 4"/>
            <p:cNvSpPr/>
            <p:nvPr/>
          </p:nvSpPr>
          <p:spPr>
            <a:xfrm>
              <a:off x="22246" y="26254"/>
              <a:ext cx="7672345" cy="411223"/>
            </a:xfrm>
            <a:prstGeom prst="rect">
              <a:avLst/>
            </a:prstGeom>
            <a:noFill/>
            <a:ln>
              <a:noFill/>
            </a:ln>
            <a:effectLst/>
          </p:spPr>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2000" b="1" dirty="0" err="1">
                  <a:solidFill>
                    <a:schemeClr val="bg1"/>
                  </a:solidFill>
                </a:rPr>
                <a:t>Unapređenje</a:t>
              </a:r>
              <a:r>
                <a:rPr lang="en-US" sz="2000" b="1" dirty="0">
                  <a:solidFill>
                    <a:schemeClr val="bg1"/>
                  </a:solidFill>
                </a:rPr>
                <a:t> </a:t>
              </a:r>
              <a:r>
                <a:rPr lang="en-US" sz="2000" b="1" dirty="0" err="1">
                  <a:solidFill>
                    <a:schemeClr val="bg1"/>
                  </a:solidFill>
                </a:rPr>
                <a:t>kreativnosti</a:t>
              </a:r>
              <a:r>
                <a:rPr lang="en-US" sz="2000" b="1" dirty="0">
                  <a:solidFill>
                    <a:schemeClr val="bg1"/>
                  </a:solidFill>
                </a:rPr>
                <a:t> </a:t>
              </a:r>
              <a:r>
                <a:rPr lang="en-US" sz="2000" b="1" dirty="0" err="1">
                  <a:solidFill>
                    <a:schemeClr val="bg1"/>
                  </a:solidFill>
                </a:rPr>
                <a:t>pomoću</a:t>
              </a:r>
              <a:r>
                <a:rPr lang="en-US" sz="2000" b="1" dirty="0">
                  <a:solidFill>
                    <a:schemeClr val="bg1"/>
                  </a:solidFill>
                </a:rPr>
                <a:t> TRIZ-a</a:t>
              </a:r>
              <a:r>
                <a:rPr lang="sr-Latn-RS" sz="2000" b="1" dirty="0">
                  <a:solidFill>
                    <a:schemeClr val="bg1"/>
                  </a:solidFill>
                </a:rPr>
                <a:t> – 1 korak unazad u odnosu na IKR</a:t>
              </a:r>
              <a:endParaRPr kumimoji="0" lang="en-US" sz="1900" b="0" i="0" u="none" strike="noStrike" kern="1200" cap="none" spc="0" normalizeH="0" baseline="0" noProof="0" dirty="0">
                <a:ln>
                  <a:noFill/>
                </a:ln>
                <a:solidFill>
                  <a:schemeClr val="bg1"/>
                </a:solidFill>
                <a:effectLst/>
                <a:uLnTx/>
                <a:uFillTx/>
                <a:latin typeface="Corbel" charset="0"/>
                <a:ea typeface="Corbel" charset="0"/>
                <a:cs typeface="Corbel" charset="0"/>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6193" y="1196752"/>
            <a:ext cx="8289182" cy="5661248"/>
          </a:xfrm>
        </p:spPr>
        <p:txBody>
          <a:bodyPr>
            <a:normAutofit fontScale="77500" lnSpcReduction="20000"/>
          </a:bodyPr>
          <a:lstStyle/>
          <a:p>
            <a:pPr algn="l"/>
            <a:r>
              <a:rPr lang="en-US" dirty="0" err="1" smtClean="0">
                <a:solidFill>
                  <a:schemeClr val="tx1"/>
                </a:solidFill>
              </a:rPr>
              <a:t>Nakon</a:t>
            </a:r>
            <a:r>
              <a:rPr lang="en-US" dirty="0" smtClean="0">
                <a:solidFill>
                  <a:schemeClr val="tx1"/>
                </a:solidFill>
              </a:rPr>
              <a:t> </a:t>
            </a:r>
            <a:r>
              <a:rPr lang="en-US" dirty="0" err="1">
                <a:solidFill>
                  <a:schemeClr val="tx1"/>
                </a:solidFill>
              </a:rPr>
              <a:t>sprovedene</a:t>
            </a:r>
            <a:r>
              <a:rPr lang="en-US" dirty="0">
                <a:solidFill>
                  <a:schemeClr val="tx1"/>
                </a:solidFill>
              </a:rPr>
              <a:t> </a:t>
            </a:r>
            <a:r>
              <a:rPr lang="en-US" dirty="0" err="1">
                <a:solidFill>
                  <a:schemeClr val="tx1"/>
                </a:solidFill>
              </a:rPr>
              <a:t>obuke</a:t>
            </a:r>
            <a:r>
              <a:rPr lang="en-US" dirty="0">
                <a:solidFill>
                  <a:schemeClr val="tx1"/>
                </a:solidFill>
              </a:rPr>
              <a:t> </a:t>
            </a:r>
            <a:r>
              <a:rPr lang="en-US" dirty="0" err="1">
                <a:solidFill>
                  <a:schemeClr val="tx1"/>
                </a:solidFill>
              </a:rPr>
              <a:t>svi</a:t>
            </a:r>
            <a:r>
              <a:rPr lang="en-US" dirty="0">
                <a:solidFill>
                  <a:schemeClr val="tx1"/>
                </a:solidFill>
              </a:rPr>
              <a:t> </a:t>
            </a:r>
            <a:r>
              <a:rPr lang="en-US" dirty="0" err="1">
                <a:solidFill>
                  <a:schemeClr val="tx1"/>
                </a:solidFill>
              </a:rPr>
              <a:t>polaznici</a:t>
            </a:r>
            <a:r>
              <a:rPr lang="en-US" dirty="0">
                <a:solidFill>
                  <a:schemeClr val="tx1"/>
                </a:solidFill>
              </a:rPr>
              <a:t> </a:t>
            </a:r>
            <a:r>
              <a:rPr lang="en-US" dirty="0" err="1">
                <a:solidFill>
                  <a:schemeClr val="tx1"/>
                </a:solidFill>
              </a:rPr>
              <a:t>kursa</a:t>
            </a:r>
            <a:r>
              <a:rPr lang="en-US" dirty="0">
                <a:solidFill>
                  <a:schemeClr val="tx1"/>
                </a:solidFill>
              </a:rPr>
              <a:t> </a:t>
            </a:r>
            <a:r>
              <a:rPr lang="en-US" dirty="0" err="1">
                <a:solidFill>
                  <a:schemeClr val="tx1"/>
                </a:solidFill>
              </a:rPr>
              <a:t>će</a:t>
            </a:r>
            <a:r>
              <a:rPr lang="en-US" dirty="0">
                <a:solidFill>
                  <a:schemeClr val="tx1"/>
                </a:solidFill>
              </a:rPr>
              <a:t> </a:t>
            </a:r>
            <a:r>
              <a:rPr lang="en-US" dirty="0" err="1">
                <a:solidFill>
                  <a:schemeClr val="tx1"/>
                </a:solidFill>
              </a:rPr>
              <a:t>biti</a:t>
            </a:r>
            <a:r>
              <a:rPr lang="en-US" dirty="0">
                <a:solidFill>
                  <a:schemeClr val="tx1"/>
                </a:solidFill>
              </a:rPr>
              <a:t> </a:t>
            </a:r>
            <a:r>
              <a:rPr lang="en-US" dirty="0" err="1" smtClean="0">
                <a:solidFill>
                  <a:schemeClr val="tx1"/>
                </a:solidFill>
              </a:rPr>
              <a:t>osposobljeni</a:t>
            </a:r>
            <a:r>
              <a:rPr lang="sr-Latn-RS" dirty="0" smtClean="0">
                <a:solidFill>
                  <a:schemeClr val="tx1"/>
                </a:solidFill>
              </a:rPr>
              <a:t>:</a:t>
            </a:r>
          </a:p>
          <a:p>
            <a:pPr algn="l">
              <a:buFont typeface="Arial" pitchFamily="34" charset="0"/>
              <a:buChar char="•"/>
            </a:pPr>
            <a:r>
              <a:rPr lang="en-US" dirty="0" smtClean="0">
                <a:solidFill>
                  <a:schemeClr val="tx1"/>
                </a:solidFill>
              </a:rPr>
              <a:t> </a:t>
            </a:r>
            <a:r>
              <a:rPr lang="en-US" dirty="0" err="1" smtClean="0">
                <a:solidFill>
                  <a:schemeClr val="tx1"/>
                </a:solidFill>
              </a:rPr>
              <a:t>da</a:t>
            </a:r>
            <a:r>
              <a:rPr lang="en-US" dirty="0" smtClean="0">
                <a:solidFill>
                  <a:schemeClr val="tx1"/>
                </a:solidFill>
              </a:rPr>
              <a:t> </a:t>
            </a:r>
            <a:r>
              <a:rPr lang="en-US" dirty="0" err="1">
                <a:solidFill>
                  <a:schemeClr val="tx1"/>
                </a:solidFill>
              </a:rPr>
              <a:t>shvate</a:t>
            </a:r>
            <a:r>
              <a:rPr lang="en-US" dirty="0">
                <a:solidFill>
                  <a:schemeClr val="tx1"/>
                </a:solidFill>
              </a:rPr>
              <a:t> </a:t>
            </a:r>
            <a:r>
              <a:rPr lang="en-US" dirty="0" err="1">
                <a:solidFill>
                  <a:schemeClr val="tx1"/>
                </a:solidFill>
              </a:rPr>
              <a:t>zašto</a:t>
            </a:r>
            <a:r>
              <a:rPr lang="en-US" dirty="0">
                <a:solidFill>
                  <a:schemeClr val="tx1"/>
                </a:solidFill>
              </a:rPr>
              <a:t> </a:t>
            </a:r>
            <a:r>
              <a:rPr lang="en-US" dirty="0" err="1">
                <a:solidFill>
                  <a:schemeClr val="tx1"/>
                </a:solidFill>
              </a:rPr>
              <a:t>nastaju</a:t>
            </a:r>
            <a:r>
              <a:rPr lang="en-US" dirty="0">
                <a:solidFill>
                  <a:schemeClr val="tx1"/>
                </a:solidFill>
              </a:rPr>
              <a:t> </a:t>
            </a:r>
            <a:r>
              <a:rPr lang="en-US" dirty="0" err="1">
                <a:solidFill>
                  <a:schemeClr val="tx1"/>
                </a:solidFill>
              </a:rPr>
              <a:t>problemi</a:t>
            </a:r>
            <a:r>
              <a:rPr lang="en-US" dirty="0">
                <a:solidFill>
                  <a:schemeClr val="tx1"/>
                </a:solidFill>
              </a:rPr>
              <a:t> </a:t>
            </a:r>
            <a:r>
              <a:rPr lang="en-US" dirty="0" err="1">
                <a:solidFill>
                  <a:schemeClr val="tx1"/>
                </a:solidFill>
              </a:rPr>
              <a:t>i</a:t>
            </a:r>
            <a:r>
              <a:rPr lang="en-US" dirty="0">
                <a:solidFill>
                  <a:schemeClr val="tx1"/>
                </a:solidFill>
              </a:rPr>
              <a:t> </a:t>
            </a:r>
            <a:r>
              <a:rPr lang="en-US" dirty="0" err="1">
                <a:solidFill>
                  <a:schemeClr val="tx1"/>
                </a:solidFill>
              </a:rPr>
              <a:t>zašto</a:t>
            </a:r>
            <a:r>
              <a:rPr lang="en-US" dirty="0">
                <a:solidFill>
                  <a:schemeClr val="tx1"/>
                </a:solidFill>
              </a:rPr>
              <a:t> </a:t>
            </a:r>
            <a:r>
              <a:rPr lang="en-US" dirty="0" err="1">
                <a:solidFill>
                  <a:schemeClr val="tx1"/>
                </a:solidFill>
              </a:rPr>
              <a:t>ih</a:t>
            </a:r>
            <a:r>
              <a:rPr lang="en-US" dirty="0">
                <a:solidFill>
                  <a:schemeClr val="tx1"/>
                </a:solidFill>
              </a:rPr>
              <a:t> je </a:t>
            </a:r>
            <a:r>
              <a:rPr lang="en-US" dirty="0" err="1">
                <a:solidFill>
                  <a:schemeClr val="tx1"/>
                </a:solidFill>
              </a:rPr>
              <a:t>teško</a:t>
            </a:r>
            <a:r>
              <a:rPr lang="en-US" dirty="0">
                <a:solidFill>
                  <a:schemeClr val="tx1"/>
                </a:solidFill>
              </a:rPr>
              <a:t> </a:t>
            </a:r>
            <a:r>
              <a:rPr lang="en-US" dirty="0" err="1">
                <a:solidFill>
                  <a:schemeClr val="tx1"/>
                </a:solidFill>
              </a:rPr>
              <a:t>rešavati</a:t>
            </a:r>
            <a:r>
              <a:rPr lang="en-US" dirty="0">
                <a:solidFill>
                  <a:schemeClr val="tx1"/>
                </a:solidFill>
              </a:rPr>
              <a:t>, </a:t>
            </a:r>
          </a:p>
          <a:p>
            <a:pPr lvl="0" algn="l">
              <a:buFont typeface="Arial" pitchFamily="34" charset="0"/>
              <a:buChar char="•"/>
            </a:pPr>
            <a:r>
              <a:rPr lang="sr-Latn-RS" dirty="0" smtClean="0">
                <a:solidFill>
                  <a:schemeClr val="tx1"/>
                </a:solidFill>
              </a:rPr>
              <a:t> </a:t>
            </a:r>
            <a:r>
              <a:rPr lang="en-US" dirty="0" err="1" smtClean="0">
                <a:solidFill>
                  <a:schemeClr val="tx1"/>
                </a:solidFill>
              </a:rPr>
              <a:t>da</a:t>
            </a:r>
            <a:r>
              <a:rPr lang="en-US" dirty="0" smtClean="0">
                <a:solidFill>
                  <a:schemeClr val="tx1"/>
                </a:solidFill>
              </a:rPr>
              <a:t> </a:t>
            </a:r>
            <a:r>
              <a:rPr lang="en-US" dirty="0" err="1">
                <a:solidFill>
                  <a:schemeClr val="tx1"/>
                </a:solidFill>
              </a:rPr>
              <a:t>razumeju</a:t>
            </a:r>
            <a:r>
              <a:rPr lang="en-US" dirty="0">
                <a:solidFill>
                  <a:schemeClr val="tx1"/>
                </a:solidFill>
              </a:rPr>
              <a:t> </a:t>
            </a:r>
            <a:r>
              <a:rPr lang="en-US" dirty="0" err="1">
                <a:solidFill>
                  <a:schemeClr val="tx1"/>
                </a:solidFill>
              </a:rPr>
              <a:t>suštinu</a:t>
            </a:r>
            <a:r>
              <a:rPr lang="en-US" dirty="0">
                <a:solidFill>
                  <a:schemeClr val="tx1"/>
                </a:solidFill>
              </a:rPr>
              <a:t> </a:t>
            </a:r>
            <a:r>
              <a:rPr lang="en-US" dirty="0" err="1">
                <a:solidFill>
                  <a:schemeClr val="tx1"/>
                </a:solidFill>
              </a:rPr>
              <a:t>problema</a:t>
            </a:r>
            <a:r>
              <a:rPr lang="en-US" dirty="0">
                <a:solidFill>
                  <a:schemeClr val="tx1"/>
                </a:solidFill>
              </a:rPr>
              <a:t> </a:t>
            </a:r>
            <a:r>
              <a:rPr lang="en-US" dirty="0" err="1">
                <a:solidFill>
                  <a:schemeClr val="tx1"/>
                </a:solidFill>
              </a:rPr>
              <a:t>koji</a:t>
            </a:r>
            <a:r>
              <a:rPr lang="en-US" dirty="0">
                <a:solidFill>
                  <a:schemeClr val="tx1"/>
                </a:solidFill>
              </a:rPr>
              <a:t> </a:t>
            </a:r>
            <a:r>
              <a:rPr lang="en-US" dirty="0" err="1">
                <a:solidFill>
                  <a:schemeClr val="tx1"/>
                </a:solidFill>
              </a:rPr>
              <a:t>sadrži</a:t>
            </a:r>
            <a:r>
              <a:rPr lang="en-US" dirty="0">
                <a:solidFill>
                  <a:schemeClr val="tx1"/>
                </a:solidFill>
              </a:rPr>
              <a:t> </a:t>
            </a:r>
            <a:r>
              <a:rPr lang="en-US" dirty="0" err="1">
                <a:solidFill>
                  <a:schemeClr val="tx1"/>
                </a:solidFill>
              </a:rPr>
              <a:t>kontradikciju</a:t>
            </a:r>
            <a:r>
              <a:rPr lang="en-US" dirty="0" smtClean="0">
                <a:solidFill>
                  <a:schemeClr val="tx1"/>
                </a:solidFill>
              </a:rPr>
              <a:t>,</a:t>
            </a:r>
            <a:endParaRPr lang="sr-Latn-RS" dirty="0" smtClean="0">
              <a:solidFill>
                <a:schemeClr val="tx1"/>
              </a:solidFill>
            </a:endParaRPr>
          </a:p>
          <a:p>
            <a:pPr lvl="0" algn="l">
              <a:buFont typeface="Arial" pitchFamily="34" charset="0"/>
              <a:buChar char="•"/>
            </a:pPr>
            <a:r>
              <a:rPr lang="sr-Latn-RS" dirty="0" smtClean="0">
                <a:solidFill>
                  <a:schemeClr val="tx1"/>
                </a:solidFill>
              </a:rPr>
              <a:t> </a:t>
            </a:r>
            <a:r>
              <a:rPr lang="en-US" dirty="0" err="1" smtClean="0">
                <a:solidFill>
                  <a:schemeClr val="tx1"/>
                </a:solidFill>
              </a:rPr>
              <a:t>da</a:t>
            </a:r>
            <a:r>
              <a:rPr lang="en-US" dirty="0" smtClean="0">
                <a:solidFill>
                  <a:schemeClr val="tx1"/>
                </a:solidFill>
              </a:rPr>
              <a:t> </a:t>
            </a:r>
            <a:r>
              <a:rPr lang="en-US" dirty="0" err="1">
                <a:solidFill>
                  <a:schemeClr val="tx1"/>
                </a:solidFill>
              </a:rPr>
              <a:t>identifikuje</a:t>
            </a:r>
            <a:r>
              <a:rPr lang="en-US" dirty="0">
                <a:solidFill>
                  <a:schemeClr val="tx1"/>
                </a:solidFill>
              </a:rPr>
              <a:t> </a:t>
            </a:r>
            <a:r>
              <a:rPr lang="en-US" dirty="0" err="1">
                <a:solidFill>
                  <a:schemeClr val="tx1"/>
                </a:solidFill>
              </a:rPr>
              <a:t>različite</a:t>
            </a:r>
            <a:r>
              <a:rPr lang="en-US" dirty="0">
                <a:solidFill>
                  <a:schemeClr val="tx1"/>
                </a:solidFill>
              </a:rPr>
              <a:t> </a:t>
            </a:r>
            <a:r>
              <a:rPr lang="en-US" dirty="0" err="1">
                <a:solidFill>
                  <a:schemeClr val="tx1"/>
                </a:solidFill>
              </a:rPr>
              <a:t>vrste</a:t>
            </a:r>
            <a:r>
              <a:rPr lang="en-US" dirty="0">
                <a:solidFill>
                  <a:schemeClr val="tx1"/>
                </a:solidFill>
              </a:rPr>
              <a:t> </a:t>
            </a:r>
            <a:r>
              <a:rPr lang="en-US" dirty="0" err="1">
                <a:solidFill>
                  <a:schemeClr val="tx1"/>
                </a:solidFill>
              </a:rPr>
              <a:t>kontradikcija</a:t>
            </a:r>
            <a:r>
              <a:rPr lang="en-US" dirty="0">
                <a:solidFill>
                  <a:schemeClr val="tx1"/>
                </a:solidFill>
              </a:rPr>
              <a:t>: </a:t>
            </a:r>
            <a:r>
              <a:rPr lang="en-US" dirty="0" err="1">
                <a:solidFill>
                  <a:schemeClr val="tx1"/>
                </a:solidFill>
              </a:rPr>
              <a:t>administrativnu</a:t>
            </a:r>
            <a:r>
              <a:rPr lang="en-US" dirty="0">
                <a:solidFill>
                  <a:schemeClr val="tx1"/>
                </a:solidFill>
              </a:rPr>
              <a:t>, </a:t>
            </a:r>
            <a:r>
              <a:rPr lang="en-US" dirty="0" err="1">
                <a:solidFill>
                  <a:schemeClr val="tx1"/>
                </a:solidFill>
              </a:rPr>
              <a:t>tehničku</a:t>
            </a:r>
            <a:r>
              <a:rPr lang="en-US" dirty="0">
                <a:solidFill>
                  <a:schemeClr val="tx1"/>
                </a:solidFill>
              </a:rPr>
              <a:t>, </a:t>
            </a:r>
            <a:r>
              <a:rPr lang="en-US" dirty="0" err="1">
                <a:solidFill>
                  <a:schemeClr val="tx1"/>
                </a:solidFill>
              </a:rPr>
              <a:t>fizičku</a:t>
            </a:r>
            <a:r>
              <a:rPr lang="en-US" dirty="0">
                <a:solidFill>
                  <a:schemeClr val="tx1"/>
                </a:solidFill>
              </a:rPr>
              <a:t>,</a:t>
            </a:r>
          </a:p>
          <a:p>
            <a:pPr lvl="0" algn="l">
              <a:buFont typeface="Arial" pitchFamily="34" charset="0"/>
              <a:buChar char="•"/>
            </a:pPr>
            <a:r>
              <a:rPr lang="sr-Latn-RS" dirty="0" smtClean="0">
                <a:solidFill>
                  <a:schemeClr val="tx1"/>
                </a:solidFill>
              </a:rPr>
              <a:t> </a:t>
            </a:r>
            <a:r>
              <a:rPr lang="en-US" dirty="0" err="1" smtClean="0">
                <a:solidFill>
                  <a:schemeClr val="tx1"/>
                </a:solidFill>
              </a:rPr>
              <a:t>da</a:t>
            </a:r>
            <a:r>
              <a:rPr lang="en-US" dirty="0" smtClean="0">
                <a:solidFill>
                  <a:schemeClr val="tx1"/>
                </a:solidFill>
              </a:rPr>
              <a:t> </a:t>
            </a:r>
            <a:r>
              <a:rPr lang="en-US" dirty="0">
                <a:solidFill>
                  <a:schemeClr val="tx1"/>
                </a:solidFill>
              </a:rPr>
              <a:t>se </a:t>
            </a:r>
            <a:r>
              <a:rPr lang="en-US" dirty="0" err="1">
                <a:solidFill>
                  <a:schemeClr val="tx1"/>
                </a:solidFill>
              </a:rPr>
              <a:t>upoznaju</a:t>
            </a:r>
            <a:r>
              <a:rPr lang="en-US" dirty="0">
                <a:solidFill>
                  <a:schemeClr val="tx1"/>
                </a:solidFill>
              </a:rPr>
              <a:t> </a:t>
            </a:r>
            <a:r>
              <a:rPr lang="en-US" dirty="0" err="1">
                <a:solidFill>
                  <a:schemeClr val="tx1"/>
                </a:solidFill>
              </a:rPr>
              <a:t>sa</a:t>
            </a:r>
            <a:r>
              <a:rPr lang="en-US" dirty="0">
                <a:solidFill>
                  <a:schemeClr val="tx1"/>
                </a:solidFill>
              </a:rPr>
              <a:t> </a:t>
            </a:r>
            <a:r>
              <a:rPr lang="sr-Latn-RS" dirty="0" smtClean="0">
                <a:solidFill>
                  <a:schemeClr val="tx1"/>
                </a:solidFill>
              </a:rPr>
              <a:t>p</a:t>
            </a:r>
            <a:r>
              <a:rPr lang="en-US" dirty="0" err="1" smtClean="0">
                <a:solidFill>
                  <a:schemeClr val="tx1"/>
                </a:solidFill>
              </a:rPr>
              <a:t>sihološk</a:t>
            </a:r>
            <a:r>
              <a:rPr lang="sr-Latn-RS" dirty="0" smtClean="0">
                <a:solidFill>
                  <a:schemeClr val="tx1"/>
                </a:solidFill>
              </a:rPr>
              <a:t>om</a:t>
            </a:r>
            <a:r>
              <a:rPr lang="en-US" dirty="0" smtClean="0">
                <a:solidFill>
                  <a:schemeClr val="tx1"/>
                </a:solidFill>
              </a:rPr>
              <a:t> </a:t>
            </a:r>
            <a:r>
              <a:rPr lang="en-US" dirty="0" err="1" smtClean="0">
                <a:solidFill>
                  <a:schemeClr val="tx1"/>
                </a:solidFill>
              </a:rPr>
              <a:t>inercij</a:t>
            </a:r>
            <a:r>
              <a:rPr lang="sr-Latn-RS" dirty="0" smtClean="0">
                <a:solidFill>
                  <a:schemeClr val="tx1"/>
                </a:solidFill>
              </a:rPr>
              <a:t>om</a:t>
            </a:r>
            <a:r>
              <a:rPr lang="en-US" dirty="0" smtClean="0">
                <a:solidFill>
                  <a:schemeClr val="tx1"/>
                </a:solidFill>
              </a:rPr>
              <a:t> </a:t>
            </a:r>
            <a:r>
              <a:rPr lang="en-US" dirty="0" err="1">
                <a:solidFill>
                  <a:schemeClr val="tx1"/>
                </a:solidFill>
              </a:rPr>
              <a:t>i</a:t>
            </a:r>
            <a:r>
              <a:rPr lang="en-US" dirty="0">
                <a:solidFill>
                  <a:schemeClr val="tx1"/>
                </a:solidFill>
              </a:rPr>
              <a:t> </a:t>
            </a:r>
            <a:r>
              <a:rPr lang="en-US" dirty="0" err="1">
                <a:solidFill>
                  <a:schemeClr val="tx1"/>
                </a:solidFill>
              </a:rPr>
              <a:t>različitim</a:t>
            </a:r>
            <a:r>
              <a:rPr lang="en-US" dirty="0">
                <a:solidFill>
                  <a:schemeClr val="tx1"/>
                </a:solidFill>
              </a:rPr>
              <a:t> </a:t>
            </a:r>
            <a:r>
              <a:rPr lang="en-US" dirty="0" err="1">
                <a:solidFill>
                  <a:schemeClr val="tx1"/>
                </a:solidFill>
              </a:rPr>
              <a:t>načinima</a:t>
            </a:r>
            <a:r>
              <a:rPr lang="en-US" dirty="0">
                <a:solidFill>
                  <a:schemeClr val="tx1"/>
                </a:solidFill>
              </a:rPr>
              <a:t> </a:t>
            </a:r>
            <a:r>
              <a:rPr lang="en-US" dirty="0" err="1">
                <a:solidFill>
                  <a:schemeClr val="tx1"/>
                </a:solidFill>
              </a:rPr>
              <a:t>njenog</a:t>
            </a:r>
            <a:r>
              <a:rPr lang="en-US" dirty="0">
                <a:solidFill>
                  <a:schemeClr val="tx1"/>
                </a:solidFill>
              </a:rPr>
              <a:t> </a:t>
            </a:r>
            <a:r>
              <a:rPr lang="en-US" dirty="0" err="1">
                <a:solidFill>
                  <a:schemeClr val="tx1"/>
                </a:solidFill>
              </a:rPr>
              <a:t>savladavanja</a:t>
            </a:r>
            <a:r>
              <a:rPr lang="en-US" dirty="0">
                <a:solidFill>
                  <a:schemeClr val="tx1"/>
                </a:solidFill>
              </a:rPr>
              <a:t>,</a:t>
            </a:r>
          </a:p>
          <a:p>
            <a:pPr lvl="0" algn="l">
              <a:buFont typeface="Arial" pitchFamily="34" charset="0"/>
              <a:buChar char="•"/>
            </a:pPr>
            <a:r>
              <a:rPr lang="sr-Latn-RS" dirty="0" smtClean="0">
                <a:solidFill>
                  <a:schemeClr val="tx1"/>
                </a:solidFill>
              </a:rPr>
              <a:t> </a:t>
            </a:r>
            <a:r>
              <a:rPr lang="en-US" dirty="0" smtClean="0">
                <a:solidFill>
                  <a:schemeClr val="tx1"/>
                </a:solidFill>
              </a:rPr>
              <a:t>da </a:t>
            </a:r>
            <a:r>
              <a:rPr lang="en-US" dirty="0">
                <a:solidFill>
                  <a:schemeClr val="tx1"/>
                </a:solidFill>
              </a:rPr>
              <a:t>se </a:t>
            </a:r>
            <a:r>
              <a:rPr lang="en-US" dirty="0" err="1">
                <a:solidFill>
                  <a:schemeClr val="tx1"/>
                </a:solidFill>
              </a:rPr>
              <a:t>upoznaju</a:t>
            </a:r>
            <a:r>
              <a:rPr lang="en-US" dirty="0">
                <a:solidFill>
                  <a:schemeClr val="tx1"/>
                </a:solidFill>
              </a:rPr>
              <a:t> </a:t>
            </a:r>
            <a:r>
              <a:rPr lang="en-US" dirty="0" err="1">
                <a:solidFill>
                  <a:schemeClr val="tx1"/>
                </a:solidFill>
              </a:rPr>
              <a:t>sa</a:t>
            </a:r>
            <a:r>
              <a:rPr lang="en-US" dirty="0">
                <a:solidFill>
                  <a:schemeClr val="tx1"/>
                </a:solidFill>
              </a:rPr>
              <a:t> </a:t>
            </a:r>
            <a:r>
              <a:rPr lang="en-US" dirty="0" err="1">
                <a:solidFill>
                  <a:schemeClr val="tx1"/>
                </a:solidFill>
              </a:rPr>
              <a:t>Teorijom</a:t>
            </a:r>
            <a:r>
              <a:rPr lang="en-US" dirty="0">
                <a:solidFill>
                  <a:schemeClr val="tx1"/>
                </a:solidFill>
              </a:rPr>
              <a:t> </a:t>
            </a:r>
            <a:r>
              <a:rPr lang="en-US" dirty="0" err="1">
                <a:solidFill>
                  <a:schemeClr val="tx1"/>
                </a:solidFill>
              </a:rPr>
              <a:t>Rešavanja</a:t>
            </a:r>
            <a:r>
              <a:rPr lang="en-US" dirty="0">
                <a:solidFill>
                  <a:schemeClr val="tx1"/>
                </a:solidFill>
              </a:rPr>
              <a:t> </a:t>
            </a:r>
            <a:r>
              <a:rPr lang="en-US" dirty="0" err="1">
                <a:solidFill>
                  <a:schemeClr val="tx1"/>
                </a:solidFill>
              </a:rPr>
              <a:t>Inventivnih</a:t>
            </a:r>
            <a:r>
              <a:rPr lang="en-US" dirty="0">
                <a:solidFill>
                  <a:schemeClr val="tx1"/>
                </a:solidFill>
              </a:rPr>
              <a:t> </a:t>
            </a:r>
            <a:r>
              <a:rPr lang="en-US" dirty="0" err="1">
                <a:solidFill>
                  <a:schemeClr val="tx1"/>
                </a:solidFill>
              </a:rPr>
              <a:t>Zadataka</a:t>
            </a:r>
            <a:r>
              <a:rPr lang="en-US" dirty="0">
                <a:solidFill>
                  <a:schemeClr val="tx1"/>
                </a:solidFill>
              </a:rPr>
              <a:t> (TRIZ</a:t>
            </a:r>
            <a:r>
              <a:rPr lang="en-US" dirty="0" smtClean="0">
                <a:solidFill>
                  <a:schemeClr val="tx1"/>
                </a:solidFill>
              </a:rPr>
              <a:t>),</a:t>
            </a:r>
            <a:endParaRPr lang="en-US" dirty="0">
              <a:solidFill>
                <a:schemeClr val="tx1"/>
              </a:solidFill>
            </a:endParaRPr>
          </a:p>
          <a:p>
            <a:pPr lvl="0" algn="l">
              <a:buFont typeface="Arial" pitchFamily="34" charset="0"/>
              <a:buChar char="•"/>
            </a:pPr>
            <a:r>
              <a:rPr lang="sr-Latn-RS" dirty="0" smtClean="0">
                <a:solidFill>
                  <a:schemeClr val="tx1"/>
                </a:solidFill>
              </a:rPr>
              <a:t> </a:t>
            </a:r>
            <a:r>
              <a:rPr lang="en-US" dirty="0" err="1" smtClean="0">
                <a:solidFill>
                  <a:schemeClr val="tx1"/>
                </a:solidFill>
              </a:rPr>
              <a:t>da</a:t>
            </a:r>
            <a:r>
              <a:rPr lang="en-US" dirty="0" smtClean="0">
                <a:solidFill>
                  <a:schemeClr val="tx1"/>
                </a:solidFill>
              </a:rPr>
              <a:t> </a:t>
            </a:r>
            <a:r>
              <a:rPr lang="en-US" dirty="0" err="1">
                <a:solidFill>
                  <a:schemeClr val="tx1"/>
                </a:solidFill>
              </a:rPr>
              <a:t>savladaju</a:t>
            </a:r>
            <a:r>
              <a:rPr lang="en-US" dirty="0">
                <a:solidFill>
                  <a:schemeClr val="tx1"/>
                </a:solidFill>
              </a:rPr>
              <a:t> </a:t>
            </a:r>
            <a:r>
              <a:rPr lang="en-US" dirty="0" err="1">
                <a:solidFill>
                  <a:schemeClr val="tx1"/>
                </a:solidFill>
              </a:rPr>
              <a:t>osnovne</a:t>
            </a:r>
            <a:r>
              <a:rPr lang="en-US" dirty="0">
                <a:solidFill>
                  <a:schemeClr val="tx1"/>
                </a:solidFill>
              </a:rPr>
              <a:t> TRIZ </a:t>
            </a:r>
            <a:r>
              <a:rPr lang="en-US" dirty="0" err="1">
                <a:solidFill>
                  <a:schemeClr val="tx1"/>
                </a:solidFill>
              </a:rPr>
              <a:t>alatke</a:t>
            </a:r>
            <a:r>
              <a:rPr lang="en-US" dirty="0">
                <a:solidFill>
                  <a:schemeClr val="tx1"/>
                </a:solidFill>
              </a:rPr>
              <a:t> </a:t>
            </a:r>
            <a:r>
              <a:rPr lang="en-US" dirty="0" err="1">
                <a:solidFill>
                  <a:schemeClr val="tx1"/>
                </a:solidFill>
              </a:rPr>
              <a:t>i</a:t>
            </a:r>
            <a:r>
              <a:rPr lang="en-US" dirty="0">
                <a:solidFill>
                  <a:schemeClr val="tx1"/>
                </a:solidFill>
              </a:rPr>
              <a:t> </a:t>
            </a:r>
            <a:r>
              <a:rPr lang="en-US" dirty="0" err="1">
                <a:solidFill>
                  <a:schemeClr val="tx1"/>
                </a:solidFill>
              </a:rPr>
              <a:t>komponente</a:t>
            </a:r>
            <a:r>
              <a:rPr lang="en-US" dirty="0">
                <a:solidFill>
                  <a:schemeClr val="tx1"/>
                </a:solidFill>
              </a:rPr>
              <a:t>,</a:t>
            </a:r>
          </a:p>
          <a:p>
            <a:pPr lvl="0" algn="l">
              <a:buFont typeface="Arial" pitchFamily="34" charset="0"/>
              <a:buChar char="•"/>
            </a:pPr>
            <a:r>
              <a:rPr lang="sr-Latn-RS" dirty="0" smtClean="0">
                <a:solidFill>
                  <a:schemeClr val="tx1"/>
                </a:solidFill>
              </a:rPr>
              <a:t> da upoznaju osnove TRIZ</a:t>
            </a:r>
            <a:r>
              <a:rPr lang="en-US" dirty="0" smtClean="0">
                <a:solidFill>
                  <a:schemeClr val="tx1"/>
                </a:solidFill>
              </a:rPr>
              <a:t> </a:t>
            </a:r>
            <a:r>
              <a:rPr lang="en-US" dirty="0" err="1" smtClean="0">
                <a:solidFill>
                  <a:schemeClr val="tx1"/>
                </a:solidFill>
              </a:rPr>
              <a:t>softver</a:t>
            </a:r>
            <a:r>
              <a:rPr lang="sr-Latn-RS" dirty="0" smtClean="0">
                <a:solidFill>
                  <a:schemeClr val="tx1"/>
                </a:solidFill>
              </a:rPr>
              <a:t>a,</a:t>
            </a:r>
            <a:endParaRPr lang="en-US" dirty="0">
              <a:solidFill>
                <a:schemeClr val="tx1"/>
              </a:solidFill>
            </a:endParaRPr>
          </a:p>
          <a:p>
            <a:pPr lvl="0" algn="l">
              <a:buFont typeface="Arial" pitchFamily="34" charset="0"/>
              <a:buChar char="•"/>
            </a:pPr>
            <a:r>
              <a:rPr lang="sr-Latn-RS" dirty="0" smtClean="0">
                <a:solidFill>
                  <a:schemeClr val="tx1"/>
                </a:solidFill>
              </a:rPr>
              <a:t> </a:t>
            </a:r>
            <a:r>
              <a:rPr lang="en-US" dirty="0" err="1" smtClean="0">
                <a:solidFill>
                  <a:schemeClr val="tx1"/>
                </a:solidFill>
              </a:rPr>
              <a:t>da</a:t>
            </a:r>
            <a:r>
              <a:rPr lang="en-US" dirty="0" smtClean="0">
                <a:solidFill>
                  <a:schemeClr val="tx1"/>
                </a:solidFill>
              </a:rPr>
              <a:t> </a:t>
            </a:r>
            <a:r>
              <a:rPr lang="en-US" dirty="0">
                <a:solidFill>
                  <a:schemeClr val="tx1"/>
                </a:solidFill>
              </a:rPr>
              <a:t>se </a:t>
            </a:r>
            <a:r>
              <a:rPr lang="en-US" dirty="0" err="1">
                <a:solidFill>
                  <a:schemeClr val="tx1"/>
                </a:solidFill>
              </a:rPr>
              <a:t>osposobe</a:t>
            </a:r>
            <a:r>
              <a:rPr lang="en-US" dirty="0">
                <a:solidFill>
                  <a:schemeClr val="tx1"/>
                </a:solidFill>
              </a:rPr>
              <a:t> </a:t>
            </a:r>
            <a:r>
              <a:rPr lang="en-US" dirty="0" err="1">
                <a:solidFill>
                  <a:schemeClr val="tx1"/>
                </a:solidFill>
              </a:rPr>
              <a:t>za</a:t>
            </a:r>
            <a:r>
              <a:rPr lang="en-US" dirty="0">
                <a:solidFill>
                  <a:schemeClr val="tx1"/>
                </a:solidFill>
              </a:rPr>
              <a:t> </a:t>
            </a:r>
            <a:r>
              <a:rPr lang="en-US" dirty="0" err="1">
                <a:solidFill>
                  <a:schemeClr val="tx1"/>
                </a:solidFill>
              </a:rPr>
              <a:t>rešavanje</a:t>
            </a:r>
            <a:r>
              <a:rPr lang="en-US" dirty="0">
                <a:solidFill>
                  <a:schemeClr val="tx1"/>
                </a:solidFill>
              </a:rPr>
              <a:t> </a:t>
            </a:r>
            <a:r>
              <a:rPr lang="en-US" dirty="0" err="1">
                <a:solidFill>
                  <a:schemeClr val="tx1"/>
                </a:solidFill>
              </a:rPr>
              <a:t>svih</a:t>
            </a:r>
            <a:r>
              <a:rPr lang="en-US" dirty="0">
                <a:solidFill>
                  <a:schemeClr val="tx1"/>
                </a:solidFill>
              </a:rPr>
              <a:t> </a:t>
            </a:r>
            <a:r>
              <a:rPr lang="en-US" dirty="0" err="1">
                <a:solidFill>
                  <a:schemeClr val="tx1"/>
                </a:solidFill>
              </a:rPr>
              <a:t>vrsta</a:t>
            </a:r>
            <a:r>
              <a:rPr lang="en-US" dirty="0">
                <a:solidFill>
                  <a:schemeClr val="tx1"/>
                </a:solidFill>
              </a:rPr>
              <a:t> </a:t>
            </a:r>
            <a:r>
              <a:rPr lang="en-US" dirty="0" err="1">
                <a:solidFill>
                  <a:schemeClr val="tx1"/>
                </a:solidFill>
              </a:rPr>
              <a:t>problema</a:t>
            </a:r>
            <a:r>
              <a:rPr lang="en-US" dirty="0">
                <a:solidFill>
                  <a:schemeClr val="tx1"/>
                </a:solidFill>
              </a:rPr>
              <a:t> </a:t>
            </a:r>
            <a:r>
              <a:rPr lang="en-US" dirty="0" err="1">
                <a:solidFill>
                  <a:schemeClr val="tx1"/>
                </a:solidFill>
              </a:rPr>
              <a:t>na</a:t>
            </a:r>
            <a:r>
              <a:rPr lang="en-US" dirty="0">
                <a:solidFill>
                  <a:schemeClr val="tx1"/>
                </a:solidFill>
              </a:rPr>
              <a:t> </a:t>
            </a:r>
            <a:r>
              <a:rPr lang="en-US" dirty="0" err="1">
                <a:solidFill>
                  <a:schemeClr val="tx1"/>
                </a:solidFill>
              </a:rPr>
              <a:t>kreativan</a:t>
            </a:r>
            <a:r>
              <a:rPr lang="en-US" dirty="0">
                <a:solidFill>
                  <a:schemeClr val="tx1"/>
                </a:solidFill>
              </a:rPr>
              <a:t> </a:t>
            </a:r>
            <a:r>
              <a:rPr lang="en-US" dirty="0" err="1" smtClean="0">
                <a:solidFill>
                  <a:schemeClr val="tx1"/>
                </a:solidFill>
              </a:rPr>
              <a:t>način</a:t>
            </a:r>
            <a:r>
              <a:rPr lang="sr-Latn-RS" dirty="0" smtClean="0">
                <a:solidFill>
                  <a:schemeClr val="tx1"/>
                </a:solidFill>
              </a:rPr>
              <a:t>, preko analize slučajeva</a:t>
            </a:r>
            <a:r>
              <a:rPr lang="en-US" dirty="0" smtClean="0">
                <a:solidFill>
                  <a:schemeClr val="tx1"/>
                </a:solidFill>
              </a:rPr>
              <a:t>.</a:t>
            </a:r>
            <a:endParaRPr lang="en-US" dirty="0">
              <a:solidFill>
                <a:schemeClr val="tx1"/>
              </a:solidFill>
            </a:endParaRPr>
          </a:p>
          <a:p>
            <a:pPr algn="l"/>
            <a:endParaRPr lang="en-US" dirty="0">
              <a:solidFill>
                <a:schemeClr val="tx1"/>
              </a:solidFill>
            </a:endParaRPr>
          </a:p>
        </p:txBody>
      </p:sp>
      <p:grpSp>
        <p:nvGrpSpPr>
          <p:cNvPr id="4" name="Group 3"/>
          <p:cNvGrpSpPr/>
          <p:nvPr/>
        </p:nvGrpSpPr>
        <p:grpSpPr>
          <a:xfrm>
            <a:off x="2412227" y="457200"/>
            <a:ext cx="8313147" cy="455715"/>
            <a:chOff x="0" y="4008"/>
            <a:chExt cx="7716837" cy="455715"/>
          </a:xfrm>
        </p:grpSpPr>
        <p:sp>
          <p:nvSpPr>
            <p:cNvPr id="5" name="Rounded Rectangle 4"/>
            <p:cNvSpPr/>
            <p:nvPr/>
          </p:nvSpPr>
          <p:spPr>
            <a:xfrm>
              <a:off x="0" y="4008"/>
              <a:ext cx="7716837" cy="455715"/>
            </a:xfrm>
            <a:prstGeom prst="roundRect">
              <a:avLst/>
            </a:prstGeom>
            <a:gradFill rotWithShape="1">
              <a:gsLst>
                <a:gs pos="53000">
                  <a:srgbClr val="80387F"/>
                </a:gs>
                <a:gs pos="54000">
                  <a:srgbClr val="80387F"/>
                </a:gs>
                <a:gs pos="0">
                  <a:srgbClr val="2C4C7C"/>
                </a:gs>
                <a:gs pos="100000">
                  <a:srgbClr val="E32D91">
                    <a:hueOff val="0"/>
                    <a:satOff val="0"/>
                    <a:lumOff val="0"/>
                    <a:alphaOff val="0"/>
                    <a:shade val="88000"/>
                    <a:lumMod val="94000"/>
                  </a:srgbClr>
                </a:gs>
              </a:gsLst>
              <a:path path="circle">
                <a:fillToRect l="50000" t="100000" r="100000" b="50000"/>
              </a:path>
            </a:gradFill>
            <a:ln>
              <a:noFill/>
            </a:ln>
            <a:effectLst>
              <a:reflection blurRad="12700" stA="26000" endPos="32000" dist="12700" dir="5400000" sy="-100000" rotWithShape="0"/>
            </a:effectLst>
          </p:spPr>
        </p:sp>
        <p:sp>
          <p:nvSpPr>
            <p:cNvPr id="6" name="Rounded Rectangle 4"/>
            <p:cNvSpPr/>
            <p:nvPr/>
          </p:nvSpPr>
          <p:spPr>
            <a:xfrm>
              <a:off x="22246" y="26254"/>
              <a:ext cx="7672345" cy="411223"/>
            </a:xfrm>
            <a:prstGeom prst="rect">
              <a:avLst/>
            </a:prstGeom>
            <a:noFill/>
            <a:ln>
              <a:noFill/>
            </a:ln>
            <a:effectLst/>
          </p:spPr>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2000" b="1" dirty="0" err="1">
                  <a:solidFill>
                    <a:schemeClr val="bg1"/>
                  </a:solidFill>
                </a:rPr>
                <a:t>Očekivani</a:t>
              </a:r>
              <a:r>
                <a:rPr lang="en-US" sz="2000" b="1" dirty="0">
                  <a:solidFill>
                    <a:schemeClr val="bg1"/>
                  </a:solidFill>
                </a:rPr>
                <a:t> </a:t>
              </a:r>
              <a:r>
                <a:rPr lang="en-US" sz="2000" b="1" dirty="0" err="1">
                  <a:solidFill>
                    <a:schemeClr val="bg1"/>
                  </a:solidFill>
                </a:rPr>
                <a:t>rezultati</a:t>
              </a:r>
              <a:r>
                <a:rPr lang="en-US" sz="2000" b="1" dirty="0">
                  <a:solidFill>
                    <a:schemeClr val="bg1"/>
                  </a:solidFill>
                </a:rPr>
                <a:t> </a:t>
              </a:r>
              <a:r>
                <a:rPr lang="en-US" sz="2000" b="1" dirty="0" err="1">
                  <a:solidFill>
                    <a:schemeClr val="bg1"/>
                  </a:solidFill>
                </a:rPr>
                <a:t>obuke</a:t>
              </a:r>
              <a:endParaRPr kumimoji="0" lang="en-US" sz="1900" b="0" i="0" strike="noStrike" kern="1200" cap="none" spc="0" normalizeH="0" baseline="0" noProof="0" dirty="0">
                <a:ln>
                  <a:noFill/>
                </a:ln>
                <a:solidFill>
                  <a:schemeClr val="bg1"/>
                </a:solidFill>
                <a:effectLst/>
                <a:uLnTx/>
                <a:uFillTx/>
                <a:latin typeface="Corbel" charset="0"/>
                <a:ea typeface="Corbel" charset="0"/>
                <a:cs typeface="Corbel" charset="0"/>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12227" y="1340768"/>
            <a:ext cx="8313147" cy="5517232"/>
          </a:xfrm>
        </p:spPr>
        <p:txBody>
          <a:bodyPr>
            <a:normAutofit/>
          </a:bodyPr>
          <a:lstStyle/>
          <a:p>
            <a:pPr algn="l">
              <a:buFont typeface="Arial" pitchFamily="34" charset="0"/>
              <a:buChar char="•"/>
            </a:pPr>
            <a:r>
              <a:rPr lang="sr-Latn-RS" dirty="0" smtClean="0">
                <a:solidFill>
                  <a:schemeClr val="tx1"/>
                </a:solidFill>
              </a:rPr>
              <a:t> Termin </a:t>
            </a:r>
            <a:r>
              <a:rPr lang="sr-Latn-RS" b="1" i="1" dirty="0">
                <a:solidFill>
                  <a:schemeClr val="tx1"/>
                </a:solidFill>
              </a:rPr>
              <a:t>kreatologija</a:t>
            </a:r>
            <a:r>
              <a:rPr lang="sr-Latn-RS" dirty="0">
                <a:solidFill>
                  <a:schemeClr val="tx1"/>
                </a:solidFill>
              </a:rPr>
              <a:t> </a:t>
            </a:r>
            <a:r>
              <a:rPr lang="sr-Latn-RS" dirty="0" smtClean="0">
                <a:solidFill>
                  <a:schemeClr val="tx1"/>
                </a:solidFill>
              </a:rPr>
              <a:t>- </a:t>
            </a:r>
            <a:r>
              <a:rPr lang="sr-Latn-RS" u="sng" dirty="0" smtClean="0">
                <a:solidFill>
                  <a:schemeClr val="tx1"/>
                </a:solidFill>
              </a:rPr>
              <a:t>Mađar </a:t>
            </a:r>
            <a:r>
              <a:rPr lang="sr-Latn-RS" u="sng" dirty="0">
                <a:solidFill>
                  <a:schemeClr val="tx1"/>
                </a:solidFill>
              </a:rPr>
              <a:t>Istvan Magari – Beck </a:t>
            </a:r>
            <a:r>
              <a:rPr lang="sr-Latn-RS" dirty="0">
                <a:solidFill>
                  <a:schemeClr val="tx1"/>
                </a:solidFill>
              </a:rPr>
              <a:t>na Konferenciji o istraživanju kreativnosti </a:t>
            </a:r>
            <a:r>
              <a:rPr lang="sr-Latn-RS" dirty="0" smtClean="0">
                <a:solidFill>
                  <a:schemeClr val="tx1"/>
                </a:solidFill>
              </a:rPr>
              <a:t>1990</a:t>
            </a:r>
            <a:r>
              <a:rPr lang="sr-Latn-RS" dirty="0">
                <a:solidFill>
                  <a:schemeClr val="tx1"/>
                </a:solidFill>
              </a:rPr>
              <a:t>. godine. </a:t>
            </a:r>
            <a:endParaRPr lang="sr-Latn-RS" dirty="0" smtClean="0">
              <a:solidFill>
                <a:schemeClr val="tx1"/>
              </a:solidFill>
            </a:endParaRPr>
          </a:p>
          <a:p>
            <a:pPr algn="l">
              <a:buFont typeface="Arial" pitchFamily="34" charset="0"/>
              <a:buChar char="•"/>
            </a:pPr>
            <a:r>
              <a:rPr lang="sr-Latn-RS" dirty="0" smtClean="0">
                <a:solidFill>
                  <a:schemeClr val="tx1"/>
                </a:solidFill>
              </a:rPr>
              <a:t> Ona obuhvata: </a:t>
            </a:r>
            <a:r>
              <a:rPr lang="sr-Latn-RS" u="sng" dirty="0">
                <a:solidFill>
                  <a:schemeClr val="tx1"/>
                </a:solidFill>
              </a:rPr>
              <a:t>sociologiju, psihologiju, ekonomiju, naučno merenje, nauku menadžmenta, teoriju organizacije, kompjuterske nauke, teoriju i istoriju umetnosti, humanosti i </a:t>
            </a:r>
            <a:r>
              <a:rPr lang="sr-Latn-RS" u="sng" dirty="0" smtClean="0">
                <a:solidFill>
                  <a:schemeClr val="tx1"/>
                </a:solidFill>
              </a:rPr>
              <a:t>druge nauke</a:t>
            </a:r>
            <a:r>
              <a:rPr lang="sr-Latn-RS" dirty="0">
                <a:solidFill>
                  <a:schemeClr val="tx1"/>
                </a:solidFill>
              </a:rPr>
              <a:t>. </a:t>
            </a:r>
            <a:endParaRPr lang="en-US" dirty="0">
              <a:solidFill>
                <a:schemeClr val="tx1"/>
              </a:solidFill>
            </a:endParaRPr>
          </a:p>
          <a:p>
            <a:endParaRPr lang="en-US" dirty="0"/>
          </a:p>
        </p:txBody>
      </p:sp>
      <p:grpSp>
        <p:nvGrpSpPr>
          <p:cNvPr id="4" name="Group 3"/>
          <p:cNvGrpSpPr/>
          <p:nvPr/>
        </p:nvGrpSpPr>
        <p:grpSpPr>
          <a:xfrm>
            <a:off x="2412227" y="457200"/>
            <a:ext cx="8313147" cy="455715"/>
            <a:chOff x="0" y="4008"/>
            <a:chExt cx="7716837" cy="455715"/>
          </a:xfrm>
        </p:grpSpPr>
        <p:sp>
          <p:nvSpPr>
            <p:cNvPr id="5" name="Rounded Rectangle 4"/>
            <p:cNvSpPr/>
            <p:nvPr/>
          </p:nvSpPr>
          <p:spPr>
            <a:xfrm>
              <a:off x="0" y="4008"/>
              <a:ext cx="7716837" cy="455715"/>
            </a:xfrm>
            <a:prstGeom prst="roundRect">
              <a:avLst/>
            </a:prstGeom>
            <a:gradFill rotWithShape="1">
              <a:gsLst>
                <a:gs pos="53000">
                  <a:srgbClr val="80387F"/>
                </a:gs>
                <a:gs pos="54000">
                  <a:srgbClr val="80387F"/>
                </a:gs>
                <a:gs pos="0">
                  <a:srgbClr val="2C4C7C"/>
                </a:gs>
                <a:gs pos="100000">
                  <a:srgbClr val="E32D91">
                    <a:hueOff val="0"/>
                    <a:satOff val="0"/>
                    <a:lumOff val="0"/>
                    <a:alphaOff val="0"/>
                    <a:shade val="88000"/>
                    <a:lumMod val="94000"/>
                  </a:srgbClr>
                </a:gs>
              </a:gsLst>
              <a:path path="circle">
                <a:fillToRect l="50000" t="100000" r="100000" b="50000"/>
              </a:path>
            </a:gradFill>
            <a:ln>
              <a:noFill/>
            </a:ln>
            <a:effectLst>
              <a:reflection blurRad="12700" stA="26000" endPos="32000" dist="12700" dir="5400000" sy="-100000" rotWithShape="0"/>
            </a:effectLst>
          </p:spPr>
        </p:sp>
        <p:sp>
          <p:nvSpPr>
            <p:cNvPr id="6" name="Rounded Rectangle 4"/>
            <p:cNvSpPr/>
            <p:nvPr/>
          </p:nvSpPr>
          <p:spPr>
            <a:xfrm>
              <a:off x="22246" y="26254"/>
              <a:ext cx="7672345" cy="411223"/>
            </a:xfrm>
            <a:prstGeom prst="rect">
              <a:avLst/>
            </a:prstGeom>
            <a:noFill/>
            <a:ln>
              <a:noFill/>
            </a:ln>
            <a:effectLst/>
          </p:spPr>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sr-Latn-RS" sz="2000" b="1" dirty="0">
                  <a:solidFill>
                    <a:schemeClr val="bg1"/>
                  </a:solidFill>
                </a:rPr>
                <a:t>KREATOLOGIJA</a:t>
              </a:r>
              <a:endParaRPr kumimoji="0" lang="en-US" sz="1900" b="1" i="0" u="none" strike="noStrike" kern="1200" cap="none" spc="0" normalizeH="0" baseline="0" noProof="0" dirty="0">
                <a:ln>
                  <a:noFill/>
                </a:ln>
                <a:solidFill>
                  <a:schemeClr val="bg1"/>
                </a:solidFill>
                <a:effectLst/>
                <a:uLnTx/>
                <a:uFillTx/>
                <a:latin typeface="Corbel" charset="0"/>
                <a:ea typeface="Corbel" charset="0"/>
                <a:cs typeface="Corbel"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6193" y="1412776"/>
            <a:ext cx="8289182" cy="5445224"/>
          </a:xfrm>
        </p:spPr>
        <p:txBody>
          <a:bodyPr>
            <a:normAutofit/>
          </a:bodyPr>
          <a:lstStyle/>
          <a:p>
            <a:pPr algn="l"/>
            <a:r>
              <a:rPr lang="sr-Latn-RS" u="sng" dirty="0" smtClean="0">
                <a:solidFill>
                  <a:schemeClr val="tx1"/>
                </a:solidFill>
              </a:rPr>
              <a:t>Problem</a:t>
            </a:r>
            <a:r>
              <a:rPr lang="sr-Latn-RS" dirty="0" smtClean="0">
                <a:solidFill>
                  <a:schemeClr val="tx1"/>
                </a:solidFill>
              </a:rPr>
              <a:t> je situacija kod koje čovek poznaje cilj (u najširem značenju) ali </a:t>
            </a:r>
            <a:r>
              <a:rPr lang="sr-Latn-RS" u="sng" dirty="0" smtClean="0">
                <a:solidFill>
                  <a:schemeClr val="tx1"/>
                </a:solidFill>
              </a:rPr>
              <a:t>ne zna optimalan način </a:t>
            </a:r>
            <a:r>
              <a:rPr lang="sr-Latn-RS" dirty="0" smtClean="0">
                <a:solidFill>
                  <a:schemeClr val="tx1"/>
                </a:solidFill>
              </a:rPr>
              <a:t>da dođe do rešenja, iako poznaje proces donošenja </a:t>
            </a:r>
            <a:r>
              <a:rPr lang="sr-Latn-RS" dirty="0" smtClean="0">
                <a:solidFill>
                  <a:schemeClr val="tx1"/>
                </a:solidFill>
              </a:rPr>
              <a:t>odluka</a:t>
            </a:r>
            <a:r>
              <a:rPr lang="sr-Latn-RS" dirty="0" smtClean="0">
                <a:solidFill>
                  <a:schemeClr val="tx1"/>
                </a:solidFill>
              </a:rPr>
              <a:t>.</a:t>
            </a:r>
            <a:endParaRPr lang="en-US" dirty="0" smtClean="0">
              <a:solidFill>
                <a:schemeClr val="tx1"/>
              </a:solidFill>
            </a:endParaRPr>
          </a:p>
          <a:p>
            <a:pPr algn="l"/>
            <a:r>
              <a:rPr lang="sr-Latn-RS" dirty="0" smtClean="0">
                <a:solidFill>
                  <a:schemeClr val="tx1"/>
                </a:solidFill>
              </a:rPr>
              <a:t> </a:t>
            </a:r>
            <a:endParaRPr lang="en-US" dirty="0" smtClean="0">
              <a:solidFill>
                <a:schemeClr val="tx1"/>
              </a:solidFill>
            </a:endParaRPr>
          </a:p>
          <a:p>
            <a:pPr algn="l"/>
            <a:r>
              <a:rPr lang="sr-Latn-RS" dirty="0" smtClean="0">
                <a:solidFill>
                  <a:schemeClr val="tx1"/>
                </a:solidFill>
              </a:rPr>
              <a:t> </a:t>
            </a:r>
            <a:endParaRPr lang="en-US" dirty="0" smtClean="0">
              <a:solidFill>
                <a:schemeClr val="tx1"/>
              </a:solidFill>
            </a:endParaRPr>
          </a:p>
          <a:p>
            <a:endParaRPr lang="en-US" dirty="0"/>
          </a:p>
        </p:txBody>
      </p:sp>
      <p:pic>
        <p:nvPicPr>
          <p:cNvPr id="4" name="Picture 2" descr="Резултат слика за sony innovation"/>
          <p:cNvPicPr>
            <a:picLocks noChangeAspect="1" noChangeArrowheads="1"/>
          </p:cNvPicPr>
          <p:nvPr/>
        </p:nvPicPr>
        <p:blipFill>
          <a:blip r:embed="rId2" cstate="print"/>
          <a:srcRect/>
          <a:stretch>
            <a:fillRect/>
          </a:stretch>
        </p:blipFill>
        <p:spPr bwMode="auto">
          <a:xfrm>
            <a:off x="2542944" y="3549132"/>
            <a:ext cx="6863836" cy="3308869"/>
          </a:xfrm>
          <a:prstGeom prst="rect">
            <a:avLst/>
          </a:prstGeom>
          <a:noFill/>
        </p:spPr>
      </p:pic>
      <p:grpSp>
        <p:nvGrpSpPr>
          <p:cNvPr id="5" name="Group 4"/>
          <p:cNvGrpSpPr/>
          <p:nvPr/>
        </p:nvGrpSpPr>
        <p:grpSpPr>
          <a:xfrm>
            <a:off x="2412227" y="457200"/>
            <a:ext cx="8313147" cy="455715"/>
            <a:chOff x="0" y="4008"/>
            <a:chExt cx="7716837" cy="455715"/>
          </a:xfrm>
        </p:grpSpPr>
        <p:sp>
          <p:nvSpPr>
            <p:cNvPr id="6" name="Rounded Rectangle 5"/>
            <p:cNvSpPr/>
            <p:nvPr/>
          </p:nvSpPr>
          <p:spPr>
            <a:xfrm>
              <a:off x="0" y="4008"/>
              <a:ext cx="7716837" cy="455715"/>
            </a:xfrm>
            <a:prstGeom prst="roundRect">
              <a:avLst/>
            </a:prstGeom>
            <a:gradFill rotWithShape="1">
              <a:gsLst>
                <a:gs pos="53000">
                  <a:srgbClr val="80387F"/>
                </a:gs>
                <a:gs pos="54000">
                  <a:srgbClr val="80387F"/>
                </a:gs>
                <a:gs pos="0">
                  <a:srgbClr val="2C4C7C"/>
                </a:gs>
                <a:gs pos="100000">
                  <a:srgbClr val="E32D91">
                    <a:hueOff val="0"/>
                    <a:satOff val="0"/>
                    <a:lumOff val="0"/>
                    <a:alphaOff val="0"/>
                    <a:shade val="88000"/>
                    <a:lumMod val="94000"/>
                  </a:srgbClr>
                </a:gs>
              </a:gsLst>
              <a:path path="circle">
                <a:fillToRect l="50000" t="100000" r="100000" b="50000"/>
              </a:path>
            </a:gradFill>
            <a:ln>
              <a:noFill/>
            </a:ln>
            <a:effectLst>
              <a:reflection blurRad="12700" stA="26000" endPos="32000" dist="12700" dir="5400000" sy="-100000" rotWithShape="0"/>
            </a:effectLst>
          </p:spPr>
        </p:sp>
        <p:sp>
          <p:nvSpPr>
            <p:cNvPr id="7" name="Rounded Rectangle 4"/>
            <p:cNvSpPr/>
            <p:nvPr/>
          </p:nvSpPr>
          <p:spPr>
            <a:xfrm>
              <a:off x="22246" y="26254"/>
              <a:ext cx="7672345" cy="411223"/>
            </a:xfrm>
            <a:prstGeom prst="rect">
              <a:avLst/>
            </a:prstGeom>
            <a:noFill/>
            <a:ln>
              <a:noFill/>
            </a:ln>
            <a:effectLst/>
          </p:spPr>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sr-Latn-RS" sz="2000" b="1" dirty="0">
                  <a:solidFill>
                    <a:schemeClr val="bg1"/>
                  </a:solidFill>
                </a:rPr>
                <a:t>PROBLEMI, PROBLEMI, PROBLEMI...</a:t>
              </a:r>
              <a:endParaRPr kumimoji="0" lang="en-US" sz="1900" b="1" i="0" u="none" strike="noStrike" kern="1200" cap="none" spc="0" normalizeH="0" baseline="0" noProof="0" dirty="0">
                <a:ln>
                  <a:noFill/>
                </a:ln>
                <a:solidFill>
                  <a:schemeClr val="bg1"/>
                </a:solidFill>
                <a:effectLst/>
                <a:uLnTx/>
                <a:uFillTx/>
                <a:latin typeface="Corbel" charset="0"/>
                <a:ea typeface="Corbel" charset="0"/>
                <a:cs typeface="Corbel" charset="0"/>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9" name="Rectangle 3"/>
          <p:cNvSpPr>
            <a:spLocks noGrp="1" noChangeArrowheads="1"/>
          </p:cNvSpPr>
          <p:nvPr>
            <p:ph idx="1"/>
          </p:nvPr>
        </p:nvSpPr>
        <p:spPr>
          <a:xfrm>
            <a:off x="2412227" y="1447800"/>
            <a:ext cx="8313147" cy="4724400"/>
          </a:xfrm>
        </p:spPr>
        <p:txBody>
          <a:bodyPr>
            <a:normAutofit fontScale="92500"/>
          </a:bodyPr>
          <a:lstStyle/>
          <a:p>
            <a:pPr>
              <a:buFontTx/>
              <a:buChar char="•"/>
            </a:pPr>
            <a:r>
              <a:rPr lang="sr-Cyrl-CS" sz="2400" dirty="0"/>
              <a:t> Problem: lični, porodični, državni, </a:t>
            </a:r>
            <a:r>
              <a:rPr lang="sr-Cyrl-CS" sz="2400" dirty="0" smtClean="0"/>
              <a:t>tehnički</a:t>
            </a:r>
            <a:r>
              <a:rPr lang="sr-Latn-RS" sz="2400" dirty="0" smtClean="0"/>
              <a:t>, ekonomski, finansijski, zdravstveni</a:t>
            </a:r>
            <a:r>
              <a:rPr lang="sr-Cyrl-CS" sz="2400" dirty="0" smtClean="0"/>
              <a:t>...</a:t>
            </a:r>
            <a:endParaRPr lang="sr-Cyrl-CS" sz="2400" dirty="0"/>
          </a:p>
          <a:p>
            <a:endParaRPr lang="sr-Cyrl-CS" sz="2400" dirty="0"/>
          </a:p>
          <a:p>
            <a:pPr>
              <a:buFontTx/>
              <a:buChar char="•"/>
            </a:pPr>
            <a:r>
              <a:rPr lang="sr-Cyrl-CS" sz="2400" dirty="0"/>
              <a:t> Tri vrste problema</a:t>
            </a:r>
            <a:r>
              <a:rPr lang="en-US" sz="2400" dirty="0"/>
              <a:t>:</a:t>
            </a:r>
          </a:p>
          <a:p>
            <a:pPr>
              <a:buNone/>
            </a:pPr>
            <a:r>
              <a:rPr lang="sr-Latn-RS" sz="2400" dirty="0" smtClean="0">
                <a:solidFill>
                  <a:schemeClr val="tx1"/>
                </a:solidFill>
              </a:rPr>
              <a:t>	</a:t>
            </a:r>
            <a:r>
              <a:rPr lang="sr-Cyrl-CS" sz="2400" dirty="0" smtClean="0">
                <a:solidFill>
                  <a:schemeClr val="tx1"/>
                </a:solidFill>
              </a:rPr>
              <a:t>Tip </a:t>
            </a:r>
            <a:r>
              <a:rPr lang="en-US" sz="2400" dirty="0" smtClean="0">
                <a:solidFill>
                  <a:schemeClr val="tx1"/>
                </a:solidFill>
              </a:rPr>
              <a:t>1:  </a:t>
            </a:r>
            <a:r>
              <a:rPr lang="sr-Cyrl-CS" sz="2400" dirty="0" smtClean="0">
                <a:solidFill>
                  <a:schemeClr val="tx1"/>
                </a:solidFill>
              </a:rPr>
              <a:t>Problemi </a:t>
            </a:r>
            <a:r>
              <a:rPr lang="sr-Cyrl-CS" sz="2400" dirty="0" err="1" smtClean="0">
                <a:solidFill>
                  <a:schemeClr val="tx1"/>
                </a:solidFill>
              </a:rPr>
              <a:t>sa</a:t>
            </a:r>
            <a:r>
              <a:rPr lang="sr-Cyrl-CS" sz="2400" dirty="0" smtClean="0">
                <a:solidFill>
                  <a:schemeClr val="tx1"/>
                </a:solidFill>
              </a:rPr>
              <a:t> </a:t>
            </a:r>
            <a:r>
              <a:rPr lang="sr-Cyrl-CS" sz="2400" dirty="0" err="1" smtClean="0">
                <a:solidFill>
                  <a:schemeClr val="tx1"/>
                </a:solidFill>
              </a:rPr>
              <a:t>opštepoznatim</a:t>
            </a:r>
            <a:r>
              <a:rPr lang="sr-Cyrl-CS" sz="2400" dirty="0" smtClean="0">
                <a:solidFill>
                  <a:schemeClr val="tx1"/>
                </a:solidFill>
              </a:rPr>
              <a:t> </a:t>
            </a:r>
            <a:r>
              <a:rPr lang="sr-Cyrl-CS" sz="2400" dirty="0" smtClean="0">
                <a:solidFill>
                  <a:schemeClr val="tx1"/>
                </a:solidFill>
              </a:rPr>
              <a:t>rešenjima</a:t>
            </a:r>
            <a:r>
              <a:rPr lang="sr-Cyrl-CS" sz="2400" dirty="0" smtClean="0"/>
              <a:t> (</a:t>
            </a:r>
            <a:r>
              <a:rPr lang="sr-Cyrl-CS" sz="2400" dirty="0" smtClean="0">
                <a:solidFill>
                  <a:srgbClr val="FF0000"/>
                </a:solidFill>
              </a:rPr>
              <a:t>standardni problemi</a:t>
            </a:r>
            <a:r>
              <a:rPr lang="sr-Cyrl-CS" sz="2400" dirty="0" smtClean="0"/>
              <a:t>)</a:t>
            </a:r>
            <a:endParaRPr lang="en-US" sz="2400" dirty="0" smtClean="0"/>
          </a:p>
          <a:p>
            <a:endParaRPr lang="en-US" sz="2400" dirty="0">
              <a:solidFill>
                <a:schemeClr val="accent2"/>
              </a:solidFill>
            </a:endParaRPr>
          </a:p>
          <a:p>
            <a:pPr>
              <a:buNone/>
            </a:pPr>
            <a:r>
              <a:rPr lang="sr-Latn-RS" sz="2400" dirty="0" smtClean="0"/>
              <a:t>	</a:t>
            </a:r>
            <a:r>
              <a:rPr lang="en-US" sz="2400" dirty="0" smtClean="0"/>
              <a:t>T</a:t>
            </a:r>
            <a:r>
              <a:rPr lang="sr-Cyrl-CS" sz="2400" dirty="0"/>
              <a:t>ip</a:t>
            </a:r>
            <a:r>
              <a:rPr lang="en-US" sz="2400" dirty="0"/>
              <a:t> 2:  </a:t>
            </a:r>
            <a:r>
              <a:rPr lang="sr-Cyrl-CS" sz="2400" dirty="0"/>
              <a:t>Problemi sa nepoznatim rešenjima (</a:t>
            </a:r>
            <a:r>
              <a:rPr lang="sr-Cyrl-CS" sz="2400" dirty="0">
                <a:solidFill>
                  <a:srgbClr val="FF0000"/>
                </a:solidFill>
              </a:rPr>
              <a:t>nestandardni </a:t>
            </a:r>
            <a:r>
              <a:rPr lang="sr-Cyrl-CS" sz="2400" dirty="0" smtClean="0">
                <a:solidFill>
                  <a:srgbClr val="FF0000"/>
                </a:solidFill>
              </a:rPr>
              <a:t>problemi</a:t>
            </a:r>
            <a:r>
              <a:rPr lang="sr-Cyrl-CS" sz="2400" dirty="0"/>
              <a:t>)</a:t>
            </a:r>
          </a:p>
          <a:p>
            <a:endParaRPr lang="en-US" sz="2400" dirty="0">
              <a:solidFill>
                <a:schemeClr val="folHlink"/>
              </a:solidFill>
            </a:endParaRPr>
          </a:p>
          <a:p>
            <a:pPr>
              <a:buNone/>
            </a:pPr>
            <a:r>
              <a:rPr lang="sr-Latn-RS" sz="2400" dirty="0" smtClean="0"/>
              <a:t>	</a:t>
            </a:r>
            <a:r>
              <a:rPr lang="sr-Cyrl-CS" sz="2400" dirty="0" smtClean="0"/>
              <a:t>Tip </a:t>
            </a:r>
            <a:r>
              <a:rPr lang="sr-Cyrl-CS" sz="2400" dirty="0"/>
              <a:t>3: </a:t>
            </a:r>
            <a:r>
              <a:rPr lang="sr-Latn-RS" sz="2400" dirty="0" smtClean="0"/>
              <a:t>„Neizlečivi</a:t>
            </a:r>
            <a:r>
              <a:rPr lang="sr-Latn-RS" sz="2400" dirty="0"/>
              <a:t>“ i hronični zdravstveni </a:t>
            </a:r>
            <a:r>
              <a:rPr lang="sr-Latn-RS" sz="2400" dirty="0" smtClean="0"/>
              <a:t>problemi, crne tačke u ekologiji, i</a:t>
            </a:r>
            <a:r>
              <a:rPr lang="sr-Cyrl-CS" sz="2400" dirty="0" smtClean="0"/>
              <a:t>straživački </a:t>
            </a:r>
            <a:r>
              <a:rPr lang="sr-Cyrl-CS" sz="2400" dirty="0"/>
              <a:t>i razvojni </a:t>
            </a:r>
            <a:r>
              <a:rPr lang="sr-Cyrl-CS" sz="2400" dirty="0" smtClean="0"/>
              <a:t>problemi</a:t>
            </a:r>
            <a:r>
              <a:rPr lang="sr-Latn-RS" sz="2400" dirty="0" smtClean="0"/>
              <a:t>... (</a:t>
            </a:r>
            <a:r>
              <a:rPr lang="sr-Latn-RS" sz="2400" dirty="0" smtClean="0">
                <a:solidFill>
                  <a:srgbClr val="FF0000"/>
                </a:solidFill>
              </a:rPr>
              <a:t>najsloženiji problemi</a:t>
            </a:r>
            <a:r>
              <a:rPr lang="sr-Latn-RS" sz="2400" dirty="0" smtClean="0"/>
              <a:t>)</a:t>
            </a:r>
            <a:endParaRPr lang="en-US" sz="2400" dirty="0"/>
          </a:p>
          <a:p>
            <a:pPr>
              <a:buFontTx/>
              <a:buChar char="•"/>
            </a:pPr>
            <a:endParaRPr lang="sr-Cyrl-CS" sz="2400" dirty="0">
              <a:solidFill>
                <a:srgbClr val="FFFF66"/>
              </a:solidFill>
            </a:endParaRPr>
          </a:p>
          <a:p>
            <a:endParaRPr lang="sr-Cyrl-CS" sz="2400" dirty="0">
              <a:solidFill>
                <a:srgbClr val="FFFF66"/>
              </a:solidFill>
            </a:endParaRPr>
          </a:p>
        </p:txBody>
      </p:sp>
      <p:grpSp>
        <p:nvGrpSpPr>
          <p:cNvPr id="4" name="Group 3"/>
          <p:cNvGrpSpPr/>
          <p:nvPr/>
        </p:nvGrpSpPr>
        <p:grpSpPr>
          <a:xfrm>
            <a:off x="2412227" y="457200"/>
            <a:ext cx="8313147" cy="455715"/>
            <a:chOff x="0" y="4008"/>
            <a:chExt cx="7716837" cy="455715"/>
          </a:xfrm>
        </p:grpSpPr>
        <p:sp>
          <p:nvSpPr>
            <p:cNvPr id="5" name="Rounded Rectangle 4"/>
            <p:cNvSpPr/>
            <p:nvPr/>
          </p:nvSpPr>
          <p:spPr>
            <a:xfrm>
              <a:off x="0" y="4008"/>
              <a:ext cx="7716837" cy="455715"/>
            </a:xfrm>
            <a:prstGeom prst="roundRect">
              <a:avLst/>
            </a:prstGeom>
            <a:gradFill rotWithShape="1">
              <a:gsLst>
                <a:gs pos="53000">
                  <a:srgbClr val="80387F"/>
                </a:gs>
                <a:gs pos="54000">
                  <a:srgbClr val="80387F"/>
                </a:gs>
                <a:gs pos="0">
                  <a:srgbClr val="2C4C7C"/>
                </a:gs>
                <a:gs pos="100000">
                  <a:srgbClr val="E32D91">
                    <a:hueOff val="0"/>
                    <a:satOff val="0"/>
                    <a:lumOff val="0"/>
                    <a:alphaOff val="0"/>
                    <a:shade val="88000"/>
                    <a:lumMod val="94000"/>
                  </a:srgbClr>
                </a:gs>
              </a:gsLst>
              <a:path path="circle">
                <a:fillToRect l="50000" t="100000" r="100000" b="50000"/>
              </a:path>
            </a:gradFill>
            <a:ln>
              <a:noFill/>
            </a:ln>
            <a:effectLst>
              <a:reflection blurRad="12700" stA="26000" endPos="32000" dist="12700" dir="5400000" sy="-100000" rotWithShape="0"/>
            </a:effectLst>
          </p:spPr>
        </p:sp>
        <p:sp>
          <p:nvSpPr>
            <p:cNvPr id="6" name="Rounded Rectangle 4"/>
            <p:cNvSpPr/>
            <p:nvPr/>
          </p:nvSpPr>
          <p:spPr>
            <a:xfrm>
              <a:off x="22246" y="26254"/>
              <a:ext cx="7672345" cy="411223"/>
            </a:xfrm>
            <a:prstGeom prst="rect">
              <a:avLst/>
            </a:prstGeom>
            <a:noFill/>
            <a:ln>
              <a:noFill/>
            </a:ln>
            <a:effectLst/>
          </p:spPr>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sr-Latn-CS" sz="2000" b="1" dirty="0">
                  <a:solidFill>
                    <a:schemeClr val="bg1"/>
                  </a:solidFill>
                </a:rPr>
                <a:t>PROBLEM (ZADATAK</a:t>
              </a:r>
              <a:r>
                <a:rPr lang="sr-Cyrl-CS" sz="2000" b="1" dirty="0">
                  <a:solidFill>
                    <a:schemeClr val="bg1"/>
                  </a:solidFill>
                </a:rPr>
                <a:t>)</a:t>
              </a:r>
              <a:endParaRPr kumimoji="0" lang="en-US" sz="1900" b="1" i="0" u="none" strike="noStrike" kern="1200" cap="none" spc="0" normalizeH="0" baseline="0" noProof="0" dirty="0">
                <a:ln>
                  <a:noFill/>
                </a:ln>
                <a:solidFill>
                  <a:schemeClr val="bg1"/>
                </a:solidFill>
                <a:effectLst/>
                <a:uLnTx/>
                <a:uFillTx/>
                <a:latin typeface="Corbel" charset="0"/>
                <a:ea typeface="Corbel" charset="0"/>
                <a:cs typeface="Corbel" charset="0"/>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8" name="Rectangle 4"/>
          <p:cNvSpPr>
            <a:spLocks noChangeArrowheads="1"/>
          </p:cNvSpPr>
          <p:nvPr/>
        </p:nvSpPr>
        <p:spPr bwMode="auto">
          <a:xfrm>
            <a:off x="2359469" y="1171378"/>
            <a:ext cx="8341939" cy="1938992"/>
          </a:xfrm>
          <a:prstGeom prst="rect">
            <a:avLst/>
          </a:prstGeom>
          <a:noFill/>
          <a:ln w="12700">
            <a:noFill/>
            <a:miter lim="800000"/>
            <a:headEnd type="none" w="sm" len="sm"/>
            <a:tailEnd type="none" w="sm" len="sm"/>
          </a:ln>
          <a:effectLst/>
        </p:spPr>
        <p:txBody>
          <a:bodyPr wrap="square">
            <a:spAutoFit/>
          </a:bodyPr>
          <a:lstStyle/>
          <a:p>
            <a:r>
              <a:rPr lang="sr-Cyrl-CS" sz="2400" b="1" dirty="0">
                <a:solidFill>
                  <a:srgbClr val="12020F"/>
                </a:solidFill>
              </a:rPr>
              <a:t>1- Zbog postojanja jake</a:t>
            </a:r>
            <a:r>
              <a:rPr lang="sr-Cyrl-CS" sz="2400" b="1" dirty="0">
                <a:solidFill>
                  <a:srgbClr val="003366"/>
                </a:solidFill>
              </a:rPr>
              <a:t> </a:t>
            </a:r>
            <a:r>
              <a:rPr lang="sr-Cyrl-CS" sz="2400" b="1" u="sng" dirty="0">
                <a:solidFill>
                  <a:srgbClr val="CC3300"/>
                </a:solidFill>
              </a:rPr>
              <a:t>psihološke (mentalne) inercije</a:t>
            </a:r>
            <a:r>
              <a:rPr lang="sr-Cyrl-CS" sz="2400" b="1" dirty="0">
                <a:solidFill>
                  <a:srgbClr val="003366"/>
                </a:solidFill>
              </a:rPr>
              <a:t> </a:t>
            </a:r>
            <a:r>
              <a:rPr lang="sr-Cyrl-CS" sz="2400" b="1" dirty="0">
                <a:solidFill>
                  <a:srgbClr val="12020F"/>
                </a:solidFill>
              </a:rPr>
              <a:t>koja nas sprečava da razmišljamo na nestandardan način</a:t>
            </a:r>
          </a:p>
          <a:p>
            <a:endParaRPr lang="en-US" sz="2400" b="1" dirty="0">
              <a:solidFill>
                <a:srgbClr val="12020F"/>
              </a:solidFill>
            </a:endParaRPr>
          </a:p>
          <a:p>
            <a:pPr lvl="1"/>
            <a:endParaRPr lang="sr-Cyrl-CS" sz="2400" b="1" dirty="0">
              <a:solidFill>
                <a:srgbClr val="003366"/>
              </a:solidFill>
            </a:endParaRPr>
          </a:p>
          <a:p>
            <a:pPr lvl="1"/>
            <a:endParaRPr lang="en-US" sz="2400" b="1" dirty="0">
              <a:solidFill>
                <a:srgbClr val="003366"/>
              </a:solidFill>
              <a:latin typeface="Verdana" pitchFamily="34" charset="0"/>
            </a:endParaRPr>
          </a:p>
        </p:txBody>
      </p:sp>
      <p:sp>
        <p:nvSpPr>
          <p:cNvPr id="456710" name="Oval 6"/>
          <p:cNvSpPr>
            <a:spLocks noChangeArrowheads="1"/>
          </p:cNvSpPr>
          <p:nvPr/>
        </p:nvSpPr>
        <p:spPr bwMode="auto">
          <a:xfrm>
            <a:off x="3685420" y="2006829"/>
            <a:ext cx="4968552" cy="4319587"/>
          </a:xfrm>
          <a:prstGeom prst="ellipse">
            <a:avLst/>
          </a:prstGeom>
          <a:solidFill>
            <a:srgbClr val="FFFF99">
              <a:alpha val="66000"/>
            </a:srgbClr>
          </a:solidFill>
          <a:ln w="38100">
            <a:solidFill>
              <a:srgbClr val="800000"/>
            </a:solidFill>
            <a:round/>
            <a:headEnd type="none" w="sm" len="sm"/>
            <a:tailEnd type="none" w="sm" len="sm"/>
          </a:ln>
          <a:effectLst/>
        </p:spPr>
        <p:txBody>
          <a:bodyPr wrap="none" anchor="ctr"/>
          <a:lstStyle/>
          <a:p>
            <a:endParaRPr lang="en-US"/>
          </a:p>
        </p:txBody>
      </p:sp>
      <p:sp>
        <p:nvSpPr>
          <p:cNvPr id="456711" name="Line 7"/>
          <p:cNvSpPr>
            <a:spLocks noChangeShapeType="1"/>
          </p:cNvSpPr>
          <p:nvPr/>
        </p:nvSpPr>
        <p:spPr bwMode="auto">
          <a:xfrm flipH="1">
            <a:off x="5639448" y="4051301"/>
            <a:ext cx="802007" cy="809625"/>
          </a:xfrm>
          <a:prstGeom prst="line">
            <a:avLst/>
          </a:prstGeom>
          <a:noFill/>
          <a:ln w="28575">
            <a:solidFill>
              <a:srgbClr val="003366"/>
            </a:solidFill>
            <a:round/>
            <a:headEnd type="none" w="sm" len="sm"/>
            <a:tailEnd type="triangle" w="lg" len="lg"/>
          </a:ln>
          <a:effectLst/>
        </p:spPr>
        <p:txBody>
          <a:bodyPr/>
          <a:lstStyle/>
          <a:p>
            <a:endParaRPr lang="en-US"/>
          </a:p>
        </p:txBody>
      </p:sp>
      <p:sp>
        <p:nvSpPr>
          <p:cNvPr id="456712" name="Line 8"/>
          <p:cNvSpPr>
            <a:spLocks noChangeShapeType="1"/>
          </p:cNvSpPr>
          <p:nvPr/>
        </p:nvSpPr>
        <p:spPr bwMode="auto">
          <a:xfrm>
            <a:off x="6441456" y="4051300"/>
            <a:ext cx="575583" cy="1873250"/>
          </a:xfrm>
          <a:prstGeom prst="line">
            <a:avLst/>
          </a:prstGeom>
          <a:noFill/>
          <a:ln w="28575">
            <a:solidFill>
              <a:srgbClr val="003366"/>
            </a:solidFill>
            <a:round/>
            <a:headEnd type="none" w="sm" len="sm"/>
            <a:tailEnd type="triangle" w="lg" len="lg"/>
          </a:ln>
          <a:effectLst/>
        </p:spPr>
        <p:txBody>
          <a:bodyPr/>
          <a:lstStyle/>
          <a:p>
            <a:endParaRPr lang="en-US"/>
          </a:p>
        </p:txBody>
      </p:sp>
      <p:sp>
        <p:nvSpPr>
          <p:cNvPr id="456713" name="Line 9"/>
          <p:cNvSpPr>
            <a:spLocks noChangeShapeType="1"/>
          </p:cNvSpPr>
          <p:nvPr/>
        </p:nvSpPr>
        <p:spPr bwMode="auto">
          <a:xfrm flipH="1" flipV="1">
            <a:off x="4905156" y="3763963"/>
            <a:ext cx="1536300" cy="287337"/>
          </a:xfrm>
          <a:prstGeom prst="line">
            <a:avLst/>
          </a:prstGeom>
          <a:noFill/>
          <a:ln w="28575">
            <a:solidFill>
              <a:srgbClr val="003366"/>
            </a:solidFill>
            <a:round/>
            <a:headEnd type="none" w="sm" len="sm"/>
            <a:tailEnd type="triangle" w="lg" len="lg"/>
          </a:ln>
          <a:effectLst/>
        </p:spPr>
        <p:txBody>
          <a:bodyPr/>
          <a:lstStyle/>
          <a:p>
            <a:endParaRPr lang="en-US"/>
          </a:p>
        </p:txBody>
      </p:sp>
      <p:sp>
        <p:nvSpPr>
          <p:cNvPr id="456714" name="Line 10"/>
          <p:cNvSpPr>
            <a:spLocks noChangeShapeType="1"/>
          </p:cNvSpPr>
          <p:nvPr/>
        </p:nvSpPr>
        <p:spPr bwMode="auto">
          <a:xfrm flipH="1" flipV="1">
            <a:off x="5768531" y="3259138"/>
            <a:ext cx="672925" cy="792162"/>
          </a:xfrm>
          <a:prstGeom prst="line">
            <a:avLst/>
          </a:prstGeom>
          <a:noFill/>
          <a:ln w="28575">
            <a:solidFill>
              <a:srgbClr val="003366"/>
            </a:solidFill>
            <a:round/>
            <a:headEnd type="none" w="sm" len="sm"/>
            <a:tailEnd type="triangle" w="lg" len="lg"/>
          </a:ln>
          <a:effectLst/>
        </p:spPr>
        <p:txBody>
          <a:bodyPr/>
          <a:lstStyle/>
          <a:p>
            <a:endParaRPr lang="en-US"/>
          </a:p>
        </p:txBody>
      </p:sp>
      <p:sp>
        <p:nvSpPr>
          <p:cNvPr id="456715" name="Line 11"/>
          <p:cNvSpPr>
            <a:spLocks noChangeShapeType="1"/>
          </p:cNvSpPr>
          <p:nvPr/>
        </p:nvSpPr>
        <p:spPr bwMode="auto">
          <a:xfrm flipV="1">
            <a:off x="5768531" y="2540000"/>
            <a:ext cx="865492" cy="719138"/>
          </a:xfrm>
          <a:prstGeom prst="line">
            <a:avLst/>
          </a:prstGeom>
          <a:noFill/>
          <a:ln w="28575">
            <a:solidFill>
              <a:srgbClr val="003366"/>
            </a:solidFill>
            <a:round/>
            <a:headEnd type="none" w="sm" len="sm"/>
            <a:tailEnd type="triangle" w="lg" len="lg"/>
          </a:ln>
          <a:effectLst/>
        </p:spPr>
        <p:txBody>
          <a:bodyPr/>
          <a:lstStyle/>
          <a:p>
            <a:endParaRPr lang="en-US"/>
          </a:p>
        </p:txBody>
      </p:sp>
      <p:sp>
        <p:nvSpPr>
          <p:cNvPr id="456716" name="Line 12"/>
          <p:cNvSpPr>
            <a:spLocks noChangeShapeType="1"/>
          </p:cNvSpPr>
          <p:nvPr/>
        </p:nvSpPr>
        <p:spPr bwMode="auto">
          <a:xfrm flipH="1" flipV="1">
            <a:off x="5578081" y="2395538"/>
            <a:ext cx="1055942" cy="144462"/>
          </a:xfrm>
          <a:prstGeom prst="line">
            <a:avLst/>
          </a:prstGeom>
          <a:noFill/>
          <a:ln w="28575">
            <a:solidFill>
              <a:srgbClr val="003366"/>
            </a:solidFill>
            <a:round/>
            <a:headEnd type="none" w="sm" len="sm"/>
            <a:tailEnd type="triangle" w="lg" len="lg"/>
          </a:ln>
          <a:effectLst/>
        </p:spPr>
        <p:txBody>
          <a:bodyPr/>
          <a:lstStyle/>
          <a:p>
            <a:endParaRPr lang="en-US"/>
          </a:p>
        </p:txBody>
      </p:sp>
      <p:sp>
        <p:nvSpPr>
          <p:cNvPr id="456717" name="Line 13"/>
          <p:cNvSpPr>
            <a:spLocks noChangeShapeType="1"/>
          </p:cNvSpPr>
          <p:nvPr/>
        </p:nvSpPr>
        <p:spPr bwMode="auto">
          <a:xfrm flipH="1">
            <a:off x="4137007" y="4051300"/>
            <a:ext cx="2304449" cy="73025"/>
          </a:xfrm>
          <a:prstGeom prst="line">
            <a:avLst/>
          </a:prstGeom>
          <a:noFill/>
          <a:ln w="28575">
            <a:solidFill>
              <a:srgbClr val="003366"/>
            </a:solidFill>
            <a:round/>
            <a:headEnd type="none" w="sm" len="sm"/>
            <a:tailEnd type="triangle" w="lg" len="lg"/>
          </a:ln>
          <a:effectLst/>
        </p:spPr>
        <p:txBody>
          <a:bodyPr/>
          <a:lstStyle/>
          <a:p>
            <a:endParaRPr lang="en-US"/>
          </a:p>
        </p:txBody>
      </p:sp>
      <p:sp>
        <p:nvSpPr>
          <p:cNvPr id="456718" name="Line 14"/>
          <p:cNvSpPr>
            <a:spLocks noChangeShapeType="1"/>
          </p:cNvSpPr>
          <p:nvPr/>
        </p:nvSpPr>
        <p:spPr bwMode="auto">
          <a:xfrm>
            <a:off x="6441456" y="4051300"/>
            <a:ext cx="1343734" cy="1152525"/>
          </a:xfrm>
          <a:prstGeom prst="line">
            <a:avLst/>
          </a:prstGeom>
          <a:noFill/>
          <a:ln w="28575">
            <a:solidFill>
              <a:srgbClr val="003366"/>
            </a:solidFill>
            <a:round/>
            <a:headEnd type="none" w="sm" len="sm"/>
            <a:tailEnd type="triangle" w="lg" len="lg"/>
          </a:ln>
          <a:effectLst/>
        </p:spPr>
        <p:txBody>
          <a:bodyPr/>
          <a:lstStyle/>
          <a:p>
            <a:endParaRPr lang="en-US"/>
          </a:p>
        </p:txBody>
      </p:sp>
      <p:sp>
        <p:nvSpPr>
          <p:cNvPr id="456719" name="AutoShape 15" descr="Light vertical"/>
          <p:cNvSpPr>
            <a:spLocks noChangeArrowheads="1"/>
          </p:cNvSpPr>
          <p:nvPr/>
        </p:nvSpPr>
        <p:spPr bwMode="auto">
          <a:xfrm rot="14332396">
            <a:off x="6594343" y="2545118"/>
            <a:ext cx="1679541" cy="2258369"/>
          </a:xfrm>
          <a:prstGeom prst="triangle">
            <a:avLst>
              <a:gd name="adj" fmla="val 50000"/>
            </a:avLst>
          </a:prstGeom>
          <a:pattFill prst="ltVert">
            <a:fgClr>
              <a:srgbClr val="003366"/>
            </a:fgClr>
            <a:bgClr>
              <a:schemeClr val="bg1"/>
            </a:bgClr>
          </a:pattFill>
          <a:ln w="12700">
            <a:noFill/>
            <a:miter lim="800000"/>
            <a:headEnd type="none" w="sm" len="sm"/>
            <a:tailEnd type="none" w="sm" len="sm"/>
          </a:ln>
          <a:effectLst/>
        </p:spPr>
        <p:txBody>
          <a:bodyPr wrap="none" anchor="ctr"/>
          <a:lstStyle/>
          <a:p>
            <a:endParaRPr lang="en-US"/>
          </a:p>
        </p:txBody>
      </p:sp>
      <p:sp>
        <p:nvSpPr>
          <p:cNvPr id="456720" name="AutoShape 16" descr="Dark downward diagonal"/>
          <p:cNvSpPr>
            <a:spLocks noChangeArrowheads="1"/>
          </p:cNvSpPr>
          <p:nvPr/>
        </p:nvSpPr>
        <p:spPr bwMode="auto">
          <a:xfrm rot="14332396">
            <a:off x="7236373" y="2395311"/>
            <a:ext cx="465137" cy="2419036"/>
          </a:xfrm>
          <a:prstGeom prst="triangle">
            <a:avLst>
              <a:gd name="adj" fmla="val 50000"/>
            </a:avLst>
          </a:prstGeom>
          <a:pattFill prst="dkDnDiag">
            <a:fgClr>
              <a:srgbClr val="A50021"/>
            </a:fgClr>
            <a:bgClr>
              <a:schemeClr val="bg1"/>
            </a:bgClr>
          </a:pattFill>
          <a:ln w="12700">
            <a:noFill/>
            <a:miter lim="800000"/>
            <a:headEnd type="none" w="sm" len="sm"/>
            <a:tailEnd type="none" w="sm" len="sm"/>
          </a:ln>
          <a:effectLst/>
        </p:spPr>
        <p:txBody>
          <a:bodyPr wrap="none" anchor="ctr"/>
          <a:lstStyle/>
          <a:p>
            <a:endParaRPr lang="en-US"/>
          </a:p>
        </p:txBody>
      </p:sp>
      <p:sp>
        <p:nvSpPr>
          <p:cNvPr id="456721" name="Line 17"/>
          <p:cNvSpPr>
            <a:spLocks noChangeShapeType="1"/>
          </p:cNvSpPr>
          <p:nvPr/>
        </p:nvSpPr>
        <p:spPr bwMode="auto">
          <a:xfrm flipV="1">
            <a:off x="6441456" y="3382963"/>
            <a:ext cx="884536" cy="668337"/>
          </a:xfrm>
          <a:prstGeom prst="line">
            <a:avLst/>
          </a:prstGeom>
          <a:noFill/>
          <a:ln w="28575">
            <a:solidFill>
              <a:srgbClr val="003366"/>
            </a:solidFill>
            <a:round/>
            <a:headEnd type="none" w="sm" len="sm"/>
            <a:tailEnd type="triangle" w="lg" len="lg"/>
          </a:ln>
          <a:effectLst/>
        </p:spPr>
        <p:txBody>
          <a:bodyPr/>
          <a:lstStyle/>
          <a:p>
            <a:endParaRPr lang="en-US"/>
          </a:p>
        </p:txBody>
      </p:sp>
      <p:sp>
        <p:nvSpPr>
          <p:cNvPr id="456722" name="Line 18"/>
          <p:cNvSpPr>
            <a:spLocks noChangeShapeType="1"/>
          </p:cNvSpPr>
          <p:nvPr/>
        </p:nvSpPr>
        <p:spPr bwMode="auto">
          <a:xfrm>
            <a:off x="7287903" y="3402014"/>
            <a:ext cx="785079" cy="217487"/>
          </a:xfrm>
          <a:prstGeom prst="line">
            <a:avLst/>
          </a:prstGeom>
          <a:noFill/>
          <a:ln w="28575">
            <a:solidFill>
              <a:srgbClr val="003366"/>
            </a:solidFill>
            <a:round/>
            <a:headEnd type="none" w="sm" len="sm"/>
            <a:tailEnd type="triangle" w="lg" len="lg"/>
          </a:ln>
          <a:effectLst/>
        </p:spPr>
        <p:txBody>
          <a:bodyPr/>
          <a:lstStyle/>
          <a:p>
            <a:endParaRPr lang="en-US"/>
          </a:p>
        </p:txBody>
      </p:sp>
      <p:sp>
        <p:nvSpPr>
          <p:cNvPr id="456723" name="Line 19"/>
          <p:cNvSpPr>
            <a:spLocks noChangeShapeType="1"/>
          </p:cNvSpPr>
          <p:nvPr/>
        </p:nvSpPr>
        <p:spPr bwMode="auto">
          <a:xfrm flipV="1">
            <a:off x="8072982" y="3114676"/>
            <a:ext cx="383016" cy="504825"/>
          </a:xfrm>
          <a:prstGeom prst="line">
            <a:avLst/>
          </a:prstGeom>
          <a:noFill/>
          <a:ln w="28575">
            <a:solidFill>
              <a:srgbClr val="003366"/>
            </a:solidFill>
            <a:round/>
            <a:headEnd type="none" w="sm" len="sm"/>
            <a:tailEnd type="triangle" w="lg" len="lg"/>
          </a:ln>
          <a:effectLst/>
        </p:spPr>
        <p:txBody>
          <a:bodyPr/>
          <a:lstStyle/>
          <a:p>
            <a:endParaRPr lang="en-US"/>
          </a:p>
        </p:txBody>
      </p:sp>
      <p:sp>
        <p:nvSpPr>
          <p:cNvPr id="456724" name="Text Box 20"/>
          <p:cNvSpPr txBox="1">
            <a:spLocks noChangeArrowheads="1"/>
          </p:cNvSpPr>
          <p:nvPr/>
        </p:nvSpPr>
        <p:spPr bwMode="auto">
          <a:xfrm>
            <a:off x="8264491" y="2371725"/>
            <a:ext cx="2582450" cy="646294"/>
          </a:xfrm>
          <a:prstGeom prst="rect">
            <a:avLst/>
          </a:prstGeom>
          <a:solidFill>
            <a:srgbClr val="336699"/>
          </a:solidFill>
          <a:ln w="38100">
            <a:noFill/>
            <a:miter lim="800000"/>
            <a:headEnd type="none" w="sm" len="sm"/>
            <a:tailEnd type="none" w="sm" len="sm"/>
          </a:ln>
          <a:effectLst>
            <a:outerShdw dist="89803" dir="2700000" algn="ctr" rotWithShape="0">
              <a:schemeClr val="tx1"/>
            </a:outerShdw>
          </a:effectLst>
        </p:spPr>
        <p:txBody>
          <a:bodyPr wrap="square" lIns="91407" tIns="45702" rIns="91407" bIns="45702">
            <a:spAutoFit/>
          </a:bodyPr>
          <a:lstStyle/>
          <a:p>
            <a:pPr algn="ctr"/>
            <a:r>
              <a:rPr lang="sr-Cyrl-CS" sz="1800" b="1" dirty="0">
                <a:solidFill>
                  <a:srgbClr val="FFFF99"/>
                </a:solidFill>
                <a:latin typeface="Verdana" pitchFamily="34" charset="0"/>
                <a:cs typeface="Times New Roman" pitchFamily="18" charset="0"/>
              </a:rPr>
              <a:t>Idealna rešenja (koristi</a:t>
            </a:r>
            <a:r>
              <a:rPr lang="en-US" sz="1800" b="1" dirty="0">
                <a:solidFill>
                  <a:srgbClr val="FFFF99"/>
                </a:solidFill>
                <a:latin typeface="Verdana" pitchFamily="34" charset="0"/>
                <a:cs typeface="Times New Roman" pitchFamily="18" charset="0"/>
              </a:rPr>
              <a:t>/</a:t>
            </a:r>
            <a:r>
              <a:rPr lang="sr-Cyrl-CS" sz="1800" b="1" dirty="0">
                <a:solidFill>
                  <a:srgbClr val="FFFF99"/>
                </a:solidFill>
                <a:latin typeface="Verdana" pitchFamily="34" charset="0"/>
                <a:cs typeface="Times New Roman" pitchFamily="18" charset="0"/>
              </a:rPr>
              <a:t>trošak</a:t>
            </a:r>
            <a:r>
              <a:rPr lang="en-US" sz="1800" b="1" dirty="0">
                <a:solidFill>
                  <a:srgbClr val="FFFF99"/>
                </a:solidFill>
                <a:latin typeface="Verdana" pitchFamily="34" charset="0"/>
                <a:cs typeface="Times New Roman" pitchFamily="18" charset="0"/>
              </a:rPr>
              <a:t>)</a:t>
            </a:r>
            <a:endParaRPr lang="nl-NL" sz="1800" b="1" dirty="0">
              <a:solidFill>
                <a:srgbClr val="FFFF99"/>
              </a:solidFill>
              <a:latin typeface="Verdana" pitchFamily="34" charset="0"/>
              <a:cs typeface="Times New Roman" pitchFamily="18" charset="0"/>
            </a:endParaRPr>
          </a:p>
        </p:txBody>
      </p:sp>
      <p:sp>
        <p:nvSpPr>
          <p:cNvPr id="456725" name="Text Box 21"/>
          <p:cNvSpPr txBox="1">
            <a:spLocks noChangeArrowheads="1"/>
          </p:cNvSpPr>
          <p:nvPr/>
        </p:nvSpPr>
        <p:spPr bwMode="auto">
          <a:xfrm>
            <a:off x="3112284" y="5222875"/>
            <a:ext cx="2371095" cy="646294"/>
          </a:xfrm>
          <a:prstGeom prst="rect">
            <a:avLst/>
          </a:prstGeom>
          <a:solidFill>
            <a:srgbClr val="336699"/>
          </a:solidFill>
          <a:ln w="38100">
            <a:noFill/>
            <a:miter lim="800000"/>
            <a:headEnd type="none" w="sm" len="sm"/>
            <a:tailEnd type="none" w="sm" len="sm"/>
          </a:ln>
          <a:effectLst>
            <a:outerShdw dist="89803" dir="2700000" algn="ctr" rotWithShape="0">
              <a:schemeClr val="tx1"/>
            </a:outerShdw>
          </a:effectLst>
        </p:spPr>
        <p:txBody>
          <a:bodyPr wrap="none" lIns="91407" tIns="45702" rIns="91407" bIns="45702">
            <a:spAutoFit/>
          </a:bodyPr>
          <a:lstStyle/>
          <a:p>
            <a:pPr algn="ctr"/>
            <a:r>
              <a:rPr lang="sr-Cyrl-CS" sz="1800" b="1">
                <a:solidFill>
                  <a:schemeClr val="bg1"/>
                </a:solidFill>
                <a:latin typeface="Verdana" pitchFamily="34" charset="0"/>
                <a:cs typeface="Times New Roman" pitchFamily="18" charset="0"/>
              </a:rPr>
              <a:t>Prostor u kome </a:t>
            </a:r>
          </a:p>
          <a:p>
            <a:pPr algn="ctr"/>
            <a:r>
              <a:rPr lang="sr-Cyrl-CS" sz="1800" b="1">
                <a:solidFill>
                  <a:schemeClr val="bg1"/>
                </a:solidFill>
                <a:latin typeface="Verdana" pitchFamily="34" charset="0"/>
                <a:cs typeface="Times New Roman" pitchFamily="18" charset="0"/>
              </a:rPr>
              <a:t>se nalazi rešenje</a:t>
            </a:r>
            <a:endParaRPr lang="nl-NL" sz="1800" b="1">
              <a:solidFill>
                <a:schemeClr val="bg1"/>
              </a:solidFill>
              <a:latin typeface="Verdana" pitchFamily="34" charset="0"/>
              <a:cs typeface="Times New Roman" pitchFamily="18" charset="0"/>
            </a:endParaRPr>
          </a:p>
        </p:txBody>
      </p:sp>
      <p:sp>
        <p:nvSpPr>
          <p:cNvPr id="456726" name="Text Box 22"/>
          <p:cNvSpPr txBox="1">
            <a:spLocks noChangeArrowheads="1"/>
          </p:cNvSpPr>
          <p:nvPr/>
        </p:nvSpPr>
        <p:spPr bwMode="auto">
          <a:xfrm>
            <a:off x="8455998" y="3114676"/>
            <a:ext cx="2390944" cy="646294"/>
          </a:xfrm>
          <a:prstGeom prst="rect">
            <a:avLst/>
          </a:prstGeom>
          <a:solidFill>
            <a:srgbClr val="336699"/>
          </a:solidFill>
          <a:ln w="38100">
            <a:noFill/>
            <a:miter lim="800000"/>
            <a:headEnd type="none" w="sm" len="sm"/>
            <a:tailEnd type="none" w="sm" len="sm"/>
          </a:ln>
          <a:effectLst>
            <a:outerShdw dist="89803" dir="2700000" algn="ctr" rotWithShape="0">
              <a:schemeClr val="tx1"/>
            </a:outerShdw>
          </a:effectLst>
        </p:spPr>
        <p:txBody>
          <a:bodyPr wrap="square" lIns="91407" tIns="45702" rIns="91407" bIns="45702">
            <a:spAutoFit/>
          </a:bodyPr>
          <a:lstStyle/>
          <a:p>
            <a:pPr algn="ctr"/>
            <a:r>
              <a:rPr lang="sr-Cyrl-CS" sz="1800" b="1" dirty="0">
                <a:solidFill>
                  <a:schemeClr val="bg1"/>
                </a:solidFill>
                <a:latin typeface="Verdana" pitchFamily="34" charset="0"/>
                <a:cs typeface="Times New Roman" pitchFamily="18" charset="0"/>
              </a:rPr>
              <a:t>Prihvatljiva rešenja</a:t>
            </a:r>
            <a:endParaRPr lang="nl-NL" sz="1800" b="1" dirty="0">
              <a:solidFill>
                <a:schemeClr val="bg1"/>
              </a:solidFill>
              <a:latin typeface="Verdana" pitchFamily="34" charset="0"/>
              <a:cs typeface="Times New Roman" pitchFamily="18" charset="0"/>
            </a:endParaRPr>
          </a:p>
        </p:txBody>
      </p:sp>
      <p:sp>
        <p:nvSpPr>
          <p:cNvPr id="456727" name="Oval 23"/>
          <p:cNvSpPr>
            <a:spLocks noChangeArrowheads="1"/>
          </p:cNvSpPr>
          <p:nvPr/>
        </p:nvSpPr>
        <p:spPr bwMode="auto">
          <a:xfrm>
            <a:off x="6339882" y="3990976"/>
            <a:ext cx="198915" cy="149225"/>
          </a:xfrm>
          <a:prstGeom prst="ellipse">
            <a:avLst/>
          </a:prstGeom>
          <a:solidFill>
            <a:srgbClr val="003366"/>
          </a:solidFill>
          <a:ln w="12700">
            <a:noFill/>
            <a:round/>
            <a:headEnd type="none" w="sm" len="sm"/>
            <a:tailEnd type="none" w="sm" len="sm"/>
          </a:ln>
          <a:effectLst/>
        </p:spPr>
        <p:txBody>
          <a:bodyPr wrap="none" anchor="ctr"/>
          <a:lstStyle/>
          <a:p>
            <a:endParaRPr lang="en-US"/>
          </a:p>
        </p:txBody>
      </p:sp>
      <p:grpSp>
        <p:nvGrpSpPr>
          <p:cNvPr id="23" name="Group 22"/>
          <p:cNvGrpSpPr/>
          <p:nvPr/>
        </p:nvGrpSpPr>
        <p:grpSpPr>
          <a:xfrm>
            <a:off x="2412227" y="457200"/>
            <a:ext cx="8313147" cy="455715"/>
            <a:chOff x="0" y="4008"/>
            <a:chExt cx="7716837" cy="455715"/>
          </a:xfrm>
        </p:grpSpPr>
        <p:sp>
          <p:nvSpPr>
            <p:cNvPr id="24" name="Rounded Rectangle 23"/>
            <p:cNvSpPr/>
            <p:nvPr/>
          </p:nvSpPr>
          <p:spPr>
            <a:xfrm>
              <a:off x="0" y="4008"/>
              <a:ext cx="7716837" cy="455715"/>
            </a:xfrm>
            <a:prstGeom prst="roundRect">
              <a:avLst/>
            </a:prstGeom>
            <a:gradFill rotWithShape="1">
              <a:gsLst>
                <a:gs pos="53000">
                  <a:srgbClr val="80387F"/>
                </a:gs>
                <a:gs pos="54000">
                  <a:srgbClr val="80387F"/>
                </a:gs>
                <a:gs pos="0">
                  <a:srgbClr val="2C4C7C"/>
                </a:gs>
                <a:gs pos="100000">
                  <a:srgbClr val="E32D91">
                    <a:hueOff val="0"/>
                    <a:satOff val="0"/>
                    <a:lumOff val="0"/>
                    <a:alphaOff val="0"/>
                    <a:shade val="88000"/>
                    <a:lumMod val="94000"/>
                  </a:srgbClr>
                </a:gs>
              </a:gsLst>
              <a:path path="circle">
                <a:fillToRect l="50000" t="100000" r="100000" b="50000"/>
              </a:path>
            </a:gradFill>
            <a:ln>
              <a:noFill/>
            </a:ln>
            <a:effectLst>
              <a:reflection blurRad="12700" stA="26000" endPos="32000" dist="12700" dir="5400000" sy="-100000" rotWithShape="0"/>
            </a:effectLst>
          </p:spPr>
        </p:sp>
        <p:sp>
          <p:nvSpPr>
            <p:cNvPr id="25" name="Rounded Rectangle 4"/>
            <p:cNvSpPr/>
            <p:nvPr/>
          </p:nvSpPr>
          <p:spPr>
            <a:xfrm>
              <a:off x="22246" y="26254"/>
              <a:ext cx="7672345" cy="411223"/>
            </a:xfrm>
            <a:prstGeom prst="rect">
              <a:avLst/>
            </a:prstGeom>
            <a:noFill/>
            <a:ln>
              <a:noFill/>
            </a:ln>
            <a:effectLst/>
          </p:spPr>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sr-Cyrl-CS" sz="2000" b="1" dirty="0">
                  <a:solidFill>
                    <a:schemeClr val="bg1"/>
                  </a:solidFill>
                </a:rPr>
                <a:t>ZAŠTO JE PROBLEME TEŠKO REŠITI?</a:t>
              </a:r>
              <a:endParaRPr kumimoji="0" lang="en-US" sz="1900" b="1" i="0" u="none" strike="noStrike" kern="1200" cap="none" spc="0" normalizeH="0" baseline="0" noProof="0" dirty="0">
                <a:ln>
                  <a:noFill/>
                </a:ln>
                <a:solidFill>
                  <a:schemeClr val="bg1"/>
                </a:solidFill>
                <a:effectLst/>
                <a:uLnTx/>
                <a:uFillTx/>
                <a:latin typeface="Corbel" charset="0"/>
                <a:ea typeface="Corbel" charset="0"/>
                <a:cs typeface="Corbel"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52" name="Rectangle 24"/>
          <p:cNvSpPr>
            <a:spLocks noChangeArrowheads="1"/>
          </p:cNvSpPr>
          <p:nvPr/>
        </p:nvSpPr>
        <p:spPr bwMode="auto">
          <a:xfrm>
            <a:off x="2436192" y="1196752"/>
            <a:ext cx="8289182" cy="830997"/>
          </a:xfrm>
          <a:prstGeom prst="rect">
            <a:avLst/>
          </a:prstGeom>
          <a:noFill/>
          <a:ln w="12700">
            <a:noFill/>
            <a:miter lim="800000"/>
            <a:headEnd type="none" w="sm" len="sm"/>
            <a:tailEnd type="none" w="sm" len="sm"/>
          </a:ln>
          <a:effectLst/>
        </p:spPr>
        <p:txBody>
          <a:bodyPr wrap="square">
            <a:spAutoFit/>
          </a:bodyPr>
          <a:lstStyle/>
          <a:p>
            <a:r>
              <a:rPr lang="sr-Cyrl-CS" sz="2400" b="1" dirty="0">
                <a:solidFill>
                  <a:srgbClr val="12020F"/>
                </a:solidFill>
              </a:rPr>
              <a:t>2-Nepostojanja strategije za </a:t>
            </a:r>
            <a:r>
              <a:rPr lang="sr-Latn-RS" sz="2400" b="1" dirty="0" smtClean="0">
                <a:solidFill>
                  <a:srgbClr val="12020F"/>
                </a:solidFill>
              </a:rPr>
              <a:t>za </a:t>
            </a:r>
            <a:r>
              <a:rPr lang="sr-Cyrl-CS" sz="2400" b="1" dirty="0" smtClean="0">
                <a:solidFill>
                  <a:srgbClr val="12020F"/>
                </a:solidFill>
              </a:rPr>
              <a:t>rešavanje </a:t>
            </a:r>
            <a:r>
              <a:rPr lang="sr-Cyrl-CS" sz="2400" b="1" dirty="0">
                <a:solidFill>
                  <a:srgbClr val="12020F"/>
                </a:solidFill>
              </a:rPr>
              <a:t>problema</a:t>
            </a:r>
          </a:p>
          <a:p>
            <a:endParaRPr lang="sr-Cyrl-CS" sz="2400" b="1" dirty="0">
              <a:solidFill>
                <a:srgbClr val="12020F"/>
              </a:solidFill>
            </a:endParaRPr>
          </a:p>
        </p:txBody>
      </p:sp>
      <p:pic>
        <p:nvPicPr>
          <p:cNvPr id="4" name="Picture 2"/>
          <p:cNvPicPr>
            <a:picLocks noChangeAspect="1" noChangeArrowheads="1"/>
          </p:cNvPicPr>
          <p:nvPr/>
        </p:nvPicPr>
        <p:blipFill>
          <a:blip r:embed="rId2" cstate="print"/>
          <a:srcRect/>
          <a:stretch>
            <a:fillRect/>
          </a:stretch>
        </p:blipFill>
        <p:spPr bwMode="auto">
          <a:xfrm>
            <a:off x="2566021" y="2040479"/>
            <a:ext cx="7263066" cy="4196833"/>
          </a:xfrm>
          <a:prstGeom prst="rect">
            <a:avLst/>
          </a:prstGeom>
          <a:noFill/>
          <a:ln w="9525">
            <a:noFill/>
            <a:miter lim="800000"/>
            <a:headEnd/>
            <a:tailEnd/>
          </a:ln>
        </p:spPr>
      </p:pic>
      <p:grpSp>
        <p:nvGrpSpPr>
          <p:cNvPr id="6" name="Group 5"/>
          <p:cNvGrpSpPr/>
          <p:nvPr/>
        </p:nvGrpSpPr>
        <p:grpSpPr>
          <a:xfrm>
            <a:off x="2412227" y="457200"/>
            <a:ext cx="8313147" cy="455715"/>
            <a:chOff x="0" y="4008"/>
            <a:chExt cx="7716837" cy="455715"/>
          </a:xfrm>
        </p:grpSpPr>
        <p:sp>
          <p:nvSpPr>
            <p:cNvPr id="7" name="Rounded Rectangle 6"/>
            <p:cNvSpPr/>
            <p:nvPr/>
          </p:nvSpPr>
          <p:spPr>
            <a:xfrm>
              <a:off x="0" y="4008"/>
              <a:ext cx="7716837" cy="455715"/>
            </a:xfrm>
            <a:prstGeom prst="roundRect">
              <a:avLst/>
            </a:prstGeom>
            <a:gradFill rotWithShape="1">
              <a:gsLst>
                <a:gs pos="53000">
                  <a:srgbClr val="80387F"/>
                </a:gs>
                <a:gs pos="54000">
                  <a:srgbClr val="80387F"/>
                </a:gs>
                <a:gs pos="0">
                  <a:srgbClr val="2C4C7C"/>
                </a:gs>
                <a:gs pos="100000">
                  <a:srgbClr val="E32D91">
                    <a:hueOff val="0"/>
                    <a:satOff val="0"/>
                    <a:lumOff val="0"/>
                    <a:alphaOff val="0"/>
                    <a:shade val="88000"/>
                    <a:lumMod val="94000"/>
                  </a:srgbClr>
                </a:gs>
              </a:gsLst>
              <a:path path="circle">
                <a:fillToRect l="50000" t="100000" r="100000" b="50000"/>
              </a:path>
            </a:gradFill>
            <a:ln>
              <a:noFill/>
            </a:ln>
            <a:effectLst>
              <a:reflection blurRad="12700" stA="26000" endPos="32000" dist="12700" dir="5400000" sy="-100000" rotWithShape="0"/>
            </a:effectLst>
          </p:spPr>
        </p:sp>
        <p:sp>
          <p:nvSpPr>
            <p:cNvPr id="8" name="Rounded Rectangle 4"/>
            <p:cNvSpPr/>
            <p:nvPr/>
          </p:nvSpPr>
          <p:spPr>
            <a:xfrm>
              <a:off x="22246" y="26254"/>
              <a:ext cx="7672345" cy="411223"/>
            </a:xfrm>
            <a:prstGeom prst="rect">
              <a:avLst/>
            </a:prstGeom>
            <a:noFill/>
            <a:ln>
              <a:noFill/>
            </a:ln>
            <a:effectLst/>
          </p:spPr>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sr-Cyrl-CS" sz="2000" b="1" dirty="0">
                  <a:solidFill>
                    <a:schemeClr val="bg1"/>
                  </a:solidFill>
                </a:rPr>
                <a:t>ZAŠTO JE PROBLEME TEŠKO REŠITI?</a:t>
              </a:r>
              <a:endParaRPr kumimoji="0" lang="en-US" sz="1900" b="1" i="0" u="none" strike="noStrike" kern="1200" cap="none" spc="0" normalizeH="0" baseline="0" noProof="0" dirty="0">
                <a:ln>
                  <a:noFill/>
                </a:ln>
                <a:solidFill>
                  <a:schemeClr val="bg1"/>
                </a:solidFill>
                <a:effectLst/>
                <a:uLnTx/>
                <a:uFillTx/>
                <a:latin typeface="Corbel" charset="0"/>
                <a:ea typeface="Corbel" charset="0"/>
                <a:cs typeface="Corbel" charset="0"/>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601629" y="954088"/>
          <a:ext cx="10899622" cy="59039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87" name="Line 14"/>
          <p:cNvSpPr>
            <a:spLocks noChangeShapeType="1"/>
          </p:cNvSpPr>
          <p:nvPr/>
        </p:nvSpPr>
        <p:spPr bwMode="auto">
          <a:xfrm flipV="1">
            <a:off x="4832557" y="2097187"/>
            <a:ext cx="0" cy="4580870"/>
          </a:xfrm>
          <a:prstGeom prst="line">
            <a:avLst/>
          </a:prstGeom>
          <a:noFill/>
          <a:ln w="76200" cap="rnd">
            <a:solidFill>
              <a:schemeClr val="tx1"/>
            </a:solidFill>
            <a:prstDash val="sysDot"/>
            <a:round/>
            <a:headEnd/>
            <a:tailEnd/>
          </a:ln>
        </p:spPr>
        <p:txBody>
          <a:bodyPr/>
          <a:lstStyle/>
          <a:p>
            <a:endParaRPr lang="en-US"/>
          </a:p>
        </p:txBody>
      </p:sp>
      <p:sp>
        <p:nvSpPr>
          <p:cNvPr id="3088" name="Line 15"/>
          <p:cNvSpPr>
            <a:spLocks noChangeShapeType="1"/>
          </p:cNvSpPr>
          <p:nvPr/>
        </p:nvSpPr>
        <p:spPr bwMode="auto">
          <a:xfrm>
            <a:off x="2302983" y="3894138"/>
            <a:ext cx="4377431" cy="0"/>
          </a:xfrm>
          <a:prstGeom prst="line">
            <a:avLst/>
          </a:prstGeom>
          <a:noFill/>
          <a:ln w="76200" cap="rnd">
            <a:solidFill>
              <a:schemeClr val="tx1"/>
            </a:solidFill>
            <a:prstDash val="sysDot"/>
            <a:round/>
            <a:headEnd/>
            <a:tailEnd/>
          </a:ln>
        </p:spPr>
        <p:txBody>
          <a:bodyPr/>
          <a:lstStyle/>
          <a:p>
            <a:endParaRPr lang="en-US"/>
          </a:p>
        </p:txBody>
      </p:sp>
      <p:sp>
        <p:nvSpPr>
          <p:cNvPr id="3089" name="WordArt 16"/>
          <p:cNvSpPr>
            <a:spLocks noChangeArrowheads="1" noChangeShapeType="1" noTextEdit="1"/>
          </p:cNvSpPr>
          <p:nvPr/>
        </p:nvSpPr>
        <p:spPr bwMode="auto">
          <a:xfrm rot="19937010">
            <a:off x="2274666" y="1812520"/>
            <a:ext cx="2385455" cy="466725"/>
          </a:xfrm>
          <a:prstGeom prst="rect">
            <a:avLst/>
          </a:prstGeom>
        </p:spPr>
        <p:txBody>
          <a:bodyPr wrap="none" fromWordArt="1">
            <a:prstTxWarp prst="textPlain">
              <a:avLst>
                <a:gd name="adj" fmla="val 50000"/>
              </a:avLst>
            </a:prstTxWarp>
          </a:bodyPr>
          <a:lstStyle/>
          <a:p>
            <a:pPr algn="ctr"/>
            <a:r>
              <a:rPr lang="en-US" sz="3200" kern="10" dirty="0" err="1">
                <a:ln w="9525">
                  <a:solidFill>
                    <a:srgbClr val="000000"/>
                  </a:solidFill>
                  <a:round/>
                  <a:headEnd/>
                  <a:tailEnd/>
                </a:ln>
                <a:solidFill>
                  <a:srgbClr val="FF0000"/>
                </a:solidFill>
                <a:latin typeface="Arial"/>
                <a:cs typeface="Arial"/>
              </a:rPr>
              <a:t>Termodinamika</a:t>
            </a:r>
            <a:endParaRPr lang="en-US" sz="3200" kern="10" dirty="0">
              <a:ln w="9525">
                <a:solidFill>
                  <a:srgbClr val="000000"/>
                </a:solidFill>
                <a:round/>
                <a:headEnd/>
                <a:tailEnd/>
              </a:ln>
              <a:solidFill>
                <a:srgbClr val="FF0000"/>
              </a:solidFill>
              <a:latin typeface="Arial"/>
              <a:cs typeface="Arial"/>
            </a:endParaRPr>
          </a:p>
        </p:txBody>
      </p:sp>
      <p:sp>
        <p:nvSpPr>
          <p:cNvPr id="3090" name="WordArt 17"/>
          <p:cNvSpPr>
            <a:spLocks noChangeArrowheads="1" noChangeShapeType="1" noTextEdit="1"/>
          </p:cNvSpPr>
          <p:nvPr/>
        </p:nvSpPr>
        <p:spPr bwMode="auto">
          <a:xfrm rot="2115997">
            <a:off x="2210609" y="5776190"/>
            <a:ext cx="2285405" cy="466725"/>
          </a:xfrm>
          <a:prstGeom prst="rect">
            <a:avLst/>
          </a:prstGeom>
        </p:spPr>
        <p:txBody>
          <a:bodyPr wrap="none" fromWordArt="1">
            <a:prstTxWarp prst="textPlain">
              <a:avLst>
                <a:gd name="adj" fmla="val 50000"/>
              </a:avLst>
            </a:prstTxWarp>
          </a:bodyPr>
          <a:lstStyle/>
          <a:p>
            <a:pPr algn="ctr"/>
            <a:r>
              <a:rPr lang="pt-BR" sz="3200" kern="10" dirty="0">
                <a:ln w="9525">
                  <a:solidFill>
                    <a:srgbClr val="000000"/>
                  </a:solidFill>
                  <a:round/>
                  <a:headEnd/>
                  <a:tailEnd/>
                </a:ln>
                <a:solidFill>
                  <a:srgbClr val="008080"/>
                </a:solidFill>
                <a:latin typeface="Arial"/>
                <a:cs typeface="Arial"/>
              </a:rPr>
              <a:t>H e m i j a</a:t>
            </a:r>
            <a:endParaRPr lang="en-US" sz="3200" kern="10" dirty="0">
              <a:ln w="9525">
                <a:solidFill>
                  <a:srgbClr val="000000"/>
                </a:solidFill>
                <a:round/>
                <a:headEnd/>
                <a:tailEnd/>
              </a:ln>
              <a:solidFill>
                <a:srgbClr val="008080"/>
              </a:solidFill>
              <a:latin typeface="Arial"/>
              <a:cs typeface="Arial"/>
            </a:endParaRPr>
          </a:p>
        </p:txBody>
      </p:sp>
      <p:sp>
        <p:nvSpPr>
          <p:cNvPr id="3091" name="WordArt 18"/>
          <p:cNvSpPr>
            <a:spLocks noChangeArrowheads="1" noChangeShapeType="1" noTextEdit="1"/>
          </p:cNvSpPr>
          <p:nvPr/>
        </p:nvSpPr>
        <p:spPr bwMode="auto">
          <a:xfrm rot="1119218">
            <a:off x="5584592" y="1292227"/>
            <a:ext cx="2191645" cy="466725"/>
          </a:xfrm>
          <a:prstGeom prst="rect">
            <a:avLst/>
          </a:prstGeom>
        </p:spPr>
        <p:txBody>
          <a:bodyPr wrap="none" fromWordArt="1">
            <a:prstTxWarp prst="textPlain">
              <a:avLst>
                <a:gd name="adj" fmla="val 50000"/>
              </a:avLst>
            </a:prstTxWarp>
          </a:bodyPr>
          <a:lstStyle/>
          <a:p>
            <a:pPr algn="ctr"/>
            <a:r>
              <a:rPr lang="en-US" sz="3200" kern="10">
                <a:ln w="9525">
                  <a:solidFill>
                    <a:srgbClr val="000000"/>
                  </a:solidFill>
                  <a:round/>
                  <a:headEnd/>
                  <a:tailEnd/>
                </a:ln>
                <a:solidFill>
                  <a:srgbClr val="333333"/>
                </a:solidFill>
                <a:latin typeface="Arial"/>
                <a:cs typeface="Arial"/>
              </a:rPr>
              <a:t>Mehanika</a:t>
            </a:r>
          </a:p>
        </p:txBody>
      </p:sp>
      <p:sp>
        <p:nvSpPr>
          <p:cNvPr id="3092" name="WordArt 19"/>
          <p:cNvSpPr>
            <a:spLocks noChangeArrowheads="1" noChangeShapeType="1" noTextEdit="1"/>
          </p:cNvSpPr>
          <p:nvPr/>
        </p:nvSpPr>
        <p:spPr bwMode="auto">
          <a:xfrm rot="19240854">
            <a:off x="6256801" y="5076307"/>
            <a:ext cx="4334256" cy="523875"/>
          </a:xfrm>
          <a:prstGeom prst="rect">
            <a:avLst/>
          </a:prstGeom>
        </p:spPr>
        <p:txBody>
          <a:bodyPr wrap="none" fromWordArt="1">
            <a:prstTxWarp prst="textPlain">
              <a:avLst>
                <a:gd name="adj" fmla="val 50000"/>
              </a:avLst>
            </a:prstTxWarp>
          </a:bodyPr>
          <a:lstStyle/>
          <a:p>
            <a:pPr algn="ctr"/>
            <a:r>
              <a:rPr lang="en-US" sz="3600" kern="10" dirty="0" err="1">
                <a:ln w="9525">
                  <a:solidFill>
                    <a:srgbClr val="000000"/>
                  </a:solidFill>
                  <a:round/>
                  <a:headEnd/>
                  <a:tailEnd/>
                </a:ln>
                <a:solidFill>
                  <a:srgbClr val="0000FF"/>
                </a:solidFill>
                <a:latin typeface="Arial"/>
                <a:cs typeface="Arial"/>
              </a:rPr>
              <a:t>Elektromagnetizam</a:t>
            </a:r>
            <a:endParaRPr lang="en-US" sz="3600" kern="10" dirty="0">
              <a:ln w="9525">
                <a:solidFill>
                  <a:srgbClr val="000000"/>
                </a:solidFill>
                <a:round/>
                <a:headEnd/>
                <a:tailEnd/>
              </a:ln>
              <a:solidFill>
                <a:srgbClr val="0000FF"/>
              </a:solidFill>
              <a:latin typeface="Arial"/>
              <a:cs typeface="Arial"/>
            </a:endParaRPr>
          </a:p>
        </p:txBody>
      </p:sp>
      <p:sp>
        <p:nvSpPr>
          <p:cNvPr id="3094" name="Rectangle 21"/>
          <p:cNvSpPr>
            <a:spLocks noChangeArrowheads="1"/>
          </p:cNvSpPr>
          <p:nvPr/>
        </p:nvSpPr>
        <p:spPr bwMode="auto">
          <a:xfrm>
            <a:off x="7220668" y="6475422"/>
            <a:ext cx="4127027" cy="369332"/>
          </a:xfrm>
          <a:prstGeom prst="rect">
            <a:avLst/>
          </a:prstGeom>
          <a:noFill/>
          <a:ln w="9525">
            <a:noFill/>
            <a:miter lim="800000"/>
            <a:headEnd/>
            <a:tailEnd/>
          </a:ln>
        </p:spPr>
        <p:txBody>
          <a:bodyPr wrap="none">
            <a:spAutoFit/>
          </a:bodyPr>
          <a:lstStyle/>
          <a:p>
            <a:pPr defTabSz="684213"/>
            <a:r>
              <a:rPr lang="sr-Latn-CS" b="0"/>
              <a:t>http://www.mv.com/ipusers/rm/TRIZ.htm</a:t>
            </a:r>
          </a:p>
        </p:txBody>
      </p:sp>
      <p:graphicFrame>
        <p:nvGraphicFramePr>
          <p:cNvPr id="3086" name="Object 22"/>
          <p:cNvGraphicFramePr>
            <a:graphicFrameLocks noChangeAspect="1"/>
          </p:cNvGraphicFramePr>
          <p:nvPr/>
        </p:nvGraphicFramePr>
        <p:xfrm>
          <a:off x="2461206" y="1700213"/>
          <a:ext cx="5494738" cy="2870200"/>
        </p:xfrm>
        <a:graphic>
          <a:graphicData uri="http://schemas.openxmlformats.org/presentationml/2006/ole">
            <mc:AlternateContent xmlns:mc="http://schemas.openxmlformats.org/markup-compatibility/2006">
              <mc:Choice xmlns:v="urn:schemas-microsoft-com:vml" Requires="v">
                <p:oleObj spid="_x0000_s2088" name="AutoCAD Drawing" r:id="rId9" imgW="11468100" imgH="5257800" progId="">
                  <p:embed/>
                </p:oleObj>
              </mc:Choice>
              <mc:Fallback>
                <p:oleObj name="AutoCAD Drawing" r:id="rId9" imgW="11468100" imgH="5257800" progId="">
                  <p:embed/>
                  <p:pic>
                    <p:nvPicPr>
                      <p:cNvPr id="0" name="Picture 32"/>
                      <p:cNvPicPr>
                        <a:picLocks noChangeAspect="1" noChangeArrowheads="1"/>
                      </p:cNvPicPr>
                      <p:nvPr/>
                    </p:nvPicPr>
                    <p:blipFill>
                      <a:blip r:embed="rId10">
                        <a:extLst>
                          <a:ext uri="{28A0092B-C50C-407E-A947-70E740481C1C}">
                            <a14:useLocalDpi xmlns:a14="http://schemas.microsoft.com/office/drawing/2010/main" val="0"/>
                          </a:ext>
                        </a:extLst>
                      </a:blip>
                      <a:srcRect t="14264" r="54182" b="21500"/>
                      <a:stretch>
                        <a:fillRect/>
                      </a:stretch>
                    </p:blipFill>
                    <p:spPr bwMode="auto">
                      <a:xfrm>
                        <a:off x="2461206" y="1700213"/>
                        <a:ext cx="5494738" cy="287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
          <p:cNvSpPr/>
          <p:nvPr/>
        </p:nvSpPr>
        <p:spPr>
          <a:xfrm>
            <a:off x="7899467" y="1700808"/>
            <a:ext cx="2769430" cy="1200329"/>
          </a:xfrm>
          <a:prstGeom prst="rect">
            <a:avLst/>
          </a:prstGeom>
        </p:spPr>
        <p:txBody>
          <a:bodyPr wrap="square">
            <a:spAutoFit/>
          </a:bodyPr>
          <a:lstStyle/>
          <a:p>
            <a:r>
              <a:rPr lang="sr-Cyrl-CS" b="1" dirty="0">
                <a:solidFill>
                  <a:srgbClr val="12020F"/>
                </a:solidFill>
              </a:rPr>
              <a:t>3-Jer se potrebno znanje za rešenje problema može nalaziti izvan naše specifične oblasti znanja</a:t>
            </a:r>
          </a:p>
        </p:txBody>
      </p:sp>
      <p:grpSp>
        <p:nvGrpSpPr>
          <p:cNvPr id="13" name="Group 12"/>
          <p:cNvGrpSpPr/>
          <p:nvPr/>
        </p:nvGrpSpPr>
        <p:grpSpPr>
          <a:xfrm>
            <a:off x="2412227" y="457200"/>
            <a:ext cx="8313147" cy="455715"/>
            <a:chOff x="0" y="4008"/>
            <a:chExt cx="7716837" cy="455715"/>
          </a:xfrm>
        </p:grpSpPr>
        <p:sp>
          <p:nvSpPr>
            <p:cNvPr id="14" name="Rounded Rectangle 13"/>
            <p:cNvSpPr/>
            <p:nvPr/>
          </p:nvSpPr>
          <p:spPr>
            <a:xfrm>
              <a:off x="0" y="4008"/>
              <a:ext cx="7716837" cy="455715"/>
            </a:xfrm>
            <a:prstGeom prst="roundRect">
              <a:avLst/>
            </a:prstGeom>
            <a:gradFill rotWithShape="1">
              <a:gsLst>
                <a:gs pos="53000">
                  <a:srgbClr val="80387F"/>
                </a:gs>
                <a:gs pos="54000">
                  <a:srgbClr val="80387F"/>
                </a:gs>
                <a:gs pos="0">
                  <a:srgbClr val="2C4C7C"/>
                </a:gs>
                <a:gs pos="100000">
                  <a:srgbClr val="E32D91">
                    <a:hueOff val="0"/>
                    <a:satOff val="0"/>
                    <a:lumOff val="0"/>
                    <a:alphaOff val="0"/>
                    <a:shade val="88000"/>
                    <a:lumMod val="94000"/>
                  </a:srgbClr>
                </a:gs>
              </a:gsLst>
              <a:path path="circle">
                <a:fillToRect l="50000" t="100000" r="100000" b="50000"/>
              </a:path>
            </a:gradFill>
            <a:ln>
              <a:noFill/>
            </a:ln>
            <a:effectLst>
              <a:reflection blurRad="12700" stA="26000" endPos="32000" dist="12700" dir="5400000" sy="-100000" rotWithShape="0"/>
            </a:effectLst>
          </p:spPr>
        </p:sp>
        <p:sp>
          <p:nvSpPr>
            <p:cNvPr id="15" name="Rounded Rectangle 4"/>
            <p:cNvSpPr/>
            <p:nvPr/>
          </p:nvSpPr>
          <p:spPr>
            <a:xfrm>
              <a:off x="22246" y="26254"/>
              <a:ext cx="7672345" cy="411223"/>
            </a:xfrm>
            <a:prstGeom prst="rect">
              <a:avLst/>
            </a:prstGeom>
            <a:noFill/>
            <a:ln>
              <a:noFill/>
            </a:ln>
            <a:effectLst/>
          </p:spPr>
          <p:txBody>
            <a:bodyPr spcFirstLastPara="0" vert="horz" wrap="square" lIns="72390" tIns="72390" rIns="72390" bIns="72390" numCol="1" spcCol="1270" anchor="ctr" anchorCtr="0">
              <a:noAutofit/>
            </a:bodyPr>
            <a:lstStyle/>
            <a:p>
              <a:pPr algn="ctr" defTabSz="684213">
                <a:spcBef>
                  <a:spcPct val="50000"/>
                </a:spcBef>
                <a:defRPr/>
              </a:pPr>
              <a:r>
                <a:rPr lang="sr-Cyrl-CS" sz="2000" b="1" dirty="0">
                  <a:solidFill>
                    <a:schemeClr val="bg1"/>
                  </a:solidFill>
                </a:rPr>
                <a:t>ZAŠTO JE PROBLEME TEŠKO REŠITI?</a:t>
              </a:r>
              <a:endParaRPr lang="sr-Latn-CS" sz="2000" b="1" dirty="0">
                <a:solidFill>
                  <a:schemeClr val="bg1"/>
                </a:solidFill>
                <a:effectLst>
                  <a:outerShdw blurRad="38100" dist="38100" dir="2700000" algn="tl">
                    <a:srgbClr val="C0C0C0"/>
                  </a:outerShdw>
                </a:effectLst>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52" name="Rectangle 24"/>
          <p:cNvSpPr>
            <a:spLocks noChangeArrowheads="1"/>
          </p:cNvSpPr>
          <p:nvPr/>
        </p:nvSpPr>
        <p:spPr bwMode="auto">
          <a:xfrm>
            <a:off x="2511589" y="1244978"/>
            <a:ext cx="8189820" cy="830997"/>
          </a:xfrm>
          <a:prstGeom prst="rect">
            <a:avLst/>
          </a:prstGeom>
          <a:noFill/>
          <a:ln w="12700">
            <a:noFill/>
            <a:miter lim="800000"/>
            <a:headEnd type="none" w="sm" len="sm"/>
            <a:tailEnd type="none" w="sm" len="sm"/>
          </a:ln>
          <a:effectLst/>
        </p:spPr>
        <p:txBody>
          <a:bodyPr wrap="square">
            <a:spAutoFit/>
          </a:bodyPr>
          <a:lstStyle/>
          <a:p>
            <a:r>
              <a:rPr lang="sr-Cyrl-CS" sz="2400" b="1" dirty="0" smtClean="0">
                <a:solidFill>
                  <a:srgbClr val="12020F"/>
                </a:solidFill>
              </a:rPr>
              <a:t>4-Jer </a:t>
            </a:r>
            <a:r>
              <a:rPr lang="sr-Cyrl-CS" sz="2400" b="1" dirty="0">
                <a:solidFill>
                  <a:srgbClr val="12020F"/>
                </a:solidFill>
              </a:rPr>
              <a:t>rešenje problema traži uvek mnogo alternativa sa metodom pokušaja i pogreške</a:t>
            </a:r>
            <a:endParaRPr lang="en-US" sz="2400" b="1" dirty="0">
              <a:solidFill>
                <a:srgbClr val="12020F"/>
              </a:solidFill>
            </a:endParaRPr>
          </a:p>
        </p:txBody>
      </p:sp>
      <p:grpSp>
        <p:nvGrpSpPr>
          <p:cNvPr id="4" name="Group 4"/>
          <p:cNvGrpSpPr>
            <a:grpSpLocks/>
          </p:cNvGrpSpPr>
          <p:nvPr/>
        </p:nvGrpSpPr>
        <p:grpSpPr bwMode="auto">
          <a:xfrm>
            <a:off x="2436192" y="1940312"/>
            <a:ext cx="8369075" cy="4617865"/>
            <a:chOff x="288" y="1208"/>
            <a:chExt cx="5328" cy="2794"/>
          </a:xfrm>
        </p:grpSpPr>
        <p:sp>
          <p:nvSpPr>
            <p:cNvPr id="5" name="Oval 5"/>
            <p:cNvSpPr>
              <a:spLocks noChangeArrowheads="1"/>
            </p:cNvSpPr>
            <p:nvPr/>
          </p:nvSpPr>
          <p:spPr bwMode="auto">
            <a:xfrm>
              <a:off x="2688" y="3408"/>
              <a:ext cx="384" cy="384"/>
            </a:xfrm>
            <a:prstGeom prst="ellipse">
              <a:avLst/>
            </a:prstGeom>
            <a:solidFill>
              <a:schemeClr val="hlink"/>
            </a:solidFill>
            <a:ln w="9525">
              <a:solidFill>
                <a:schemeClr val="tx1"/>
              </a:solidFill>
              <a:round/>
              <a:headEnd/>
              <a:tailEnd/>
            </a:ln>
            <a:effectLst/>
          </p:spPr>
          <p:txBody>
            <a:bodyPr wrap="none" anchor="ctr"/>
            <a:lstStyle/>
            <a:p>
              <a:pPr algn="ctr" eaLnBrk="0" hangingPunct="0"/>
              <a:r>
                <a:rPr lang="en-US" sz="3200">
                  <a:solidFill>
                    <a:schemeClr val="tx1"/>
                  </a:solidFill>
                  <a:latin typeface="Times New Roman" pitchFamily="18" charset="0"/>
                </a:rPr>
                <a:t>P</a:t>
              </a:r>
              <a:endParaRPr lang="en-US" sz="3200">
                <a:solidFill>
                  <a:schemeClr val="bg1"/>
                </a:solidFill>
                <a:latin typeface="Times New Roman" pitchFamily="18" charset="0"/>
              </a:endParaRPr>
            </a:p>
          </p:txBody>
        </p:sp>
        <p:sp>
          <p:nvSpPr>
            <p:cNvPr id="6" name="Oval 6"/>
            <p:cNvSpPr>
              <a:spLocks noChangeArrowheads="1"/>
            </p:cNvSpPr>
            <p:nvPr/>
          </p:nvSpPr>
          <p:spPr bwMode="auto">
            <a:xfrm>
              <a:off x="4128" y="3552"/>
              <a:ext cx="384" cy="384"/>
            </a:xfrm>
            <a:prstGeom prst="ellipse">
              <a:avLst/>
            </a:prstGeom>
            <a:solidFill>
              <a:srgbClr val="99FF99"/>
            </a:solidFill>
            <a:ln w="9525">
              <a:solidFill>
                <a:schemeClr val="tx1"/>
              </a:solidFill>
              <a:round/>
              <a:headEnd/>
              <a:tailEnd/>
            </a:ln>
            <a:effectLst/>
          </p:spPr>
          <p:txBody>
            <a:bodyPr wrap="none" anchor="ctr"/>
            <a:lstStyle/>
            <a:p>
              <a:pPr algn="ctr" eaLnBrk="0" hangingPunct="0"/>
              <a:r>
                <a:rPr lang="en-US" sz="3200">
                  <a:solidFill>
                    <a:schemeClr val="tx1"/>
                  </a:solidFill>
                  <a:latin typeface="Times New Roman" pitchFamily="18" charset="0"/>
                </a:rPr>
                <a:t>S</a:t>
              </a:r>
            </a:p>
          </p:txBody>
        </p:sp>
        <p:sp>
          <p:nvSpPr>
            <p:cNvPr id="7" name="Text Box 7"/>
            <p:cNvSpPr txBox="1">
              <a:spLocks noChangeArrowheads="1"/>
            </p:cNvSpPr>
            <p:nvPr/>
          </p:nvSpPr>
          <p:spPr bwMode="auto">
            <a:xfrm>
              <a:off x="4464" y="3648"/>
              <a:ext cx="675" cy="354"/>
            </a:xfrm>
            <a:prstGeom prst="rect">
              <a:avLst/>
            </a:prstGeom>
            <a:noFill/>
            <a:ln w="9525">
              <a:noFill/>
              <a:miter lim="800000"/>
              <a:headEnd/>
              <a:tailEnd/>
            </a:ln>
            <a:effectLst/>
          </p:spPr>
          <p:txBody>
            <a:bodyPr wrap="none">
              <a:spAutoFit/>
            </a:bodyPr>
            <a:lstStyle/>
            <a:p>
              <a:pPr eaLnBrk="0" hangingPunct="0"/>
              <a:r>
                <a:rPr lang="en-US" sz="3200">
                  <a:solidFill>
                    <a:schemeClr val="tx1"/>
                  </a:solidFill>
                  <a:latin typeface="Times New Roman" pitchFamily="18" charset="0"/>
                </a:rPr>
                <a:t>olution</a:t>
              </a:r>
            </a:p>
          </p:txBody>
        </p:sp>
        <p:sp>
          <p:nvSpPr>
            <p:cNvPr id="8" name="Text Box 8"/>
            <p:cNvSpPr txBox="1">
              <a:spLocks noChangeArrowheads="1"/>
            </p:cNvSpPr>
            <p:nvPr/>
          </p:nvSpPr>
          <p:spPr bwMode="auto">
            <a:xfrm>
              <a:off x="3045" y="3475"/>
              <a:ext cx="675" cy="354"/>
            </a:xfrm>
            <a:prstGeom prst="rect">
              <a:avLst/>
            </a:prstGeom>
            <a:noFill/>
            <a:ln w="9525">
              <a:noFill/>
              <a:miter lim="800000"/>
              <a:headEnd/>
              <a:tailEnd/>
            </a:ln>
            <a:effectLst/>
          </p:spPr>
          <p:txBody>
            <a:bodyPr wrap="none">
              <a:spAutoFit/>
            </a:bodyPr>
            <a:lstStyle/>
            <a:p>
              <a:pPr eaLnBrk="0" hangingPunct="0"/>
              <a:r>
                <a:rPr lang="en-US" sz="3200">
                  <a:solidFill>
                    <a:schemeClr val="tx1"/>
                  </a:solidFill>
                  <a:latin typeface="Times New Roman" pitchFamily="18" charset="0"/>
                </a:rPr>
                <a:t>roblem</a:t>
              </a:r>
            </a:p>
          </p:txBody>
        </p:sp>
        <p:sp>
          <p:nvSpPr>
            <p:cNvPr id="9" name="Oval 9"/>
            <p:cNvSpPr>
              <a:spLocks noChangeArrowheads="1"/>
            </p:cNvSpPr>
            <p:nvPr/>
          </p:nvSpPr>
          <p:spPr bwMode="auto">
            <a:xfrm>
              <a:off x="720" y="3024"/>
              <a:ext cx="240" cy="240"/>
            </a:xfrm>
            <a:prstGeom prst="ellipse">
              <a:avLst/>
            </a:prstGeom>
            <a:solidFill>
              <a:schemeClr val="accent2"/>
            </a:solidFill>
            <a:ln w="9525">
              <a:solidFill>
                <a:schemeClr val="tx1"/>
              </a:solidFill>
              <a:round/>
              <a:headEnd/>
              <a:tailEnd/>
            </a:ln>
            <a:effectLst/>
          </p:spPr>
          <p:txBody>
            <a:bodyPr wrap="none" anchor="ctr"/>
            <a:lstStyle/>
            <a:p>
              <a:endParaRPr lang="en-US"/>
            </a:p>
          </p:txBody>
        </p:sp>
        <p:sp>
          <p:nvSpPr>
            <p:cNvPr id="10" name="Oval 10"/>
            <p:cNvSpPr>
              <a:spLocks noChangeArrowheads="1"/>
            </p:cNvSpPr>
            <p:nvPr/>
          </p:nvSpPr>
          <p:spPr bwMode="auto">
            <a:xfrm>
              <a:off x="1392" y="2256"/>
              <a:ext cx="240" cy="240"/>
            </a:xfrm>
            <a:prstGeom prst="ellipse">
              <a:avLst/>
            </a:prstGeom>
            <a:solidFill>
              <a:schemeClr val="accent2"/>
            </a:solidFill>
            <a:ln w="9525">
              <a:solidFill>
                <a:schemeClr val="tx1"/>
              </a:solidFill>
              <a:round/>
              <a:headEnd/>
              <a:tailEnd/>
            </a:ln>
            <a:effectLst/>
          </p:spPr>
          <p:txBody>
            <a:bodyPr wrap="none" anchor="ctr"/>
            <a:lstStyle/>
            <a:p>
              <a:endParaRPr lang="en-US"/>
            </a:p>
          </p:txBody>
        </p:sp>
        <p:sp>
          <p:nvSpPr>
            <p:cNvPr id="11" name="Oval 11"/>
            <p:cNvSpPr>
              <a:spLocks noChangeArrowheads="1"/>
            </p:cNvSpPr>
            <p:nvPr/>
          </p:nvSpPr>
          <p:spPr bwMode="auto">
            <a:xfrm>
              <a:off x="2760" y="1592"/>
              <a:ext cx="240" cy="240"/>
            </a:xfrm>
            <a:prstGeom prst="ellipse">
              <a:avLst/>
            </a:prstGeom>
            <a:solidFill>
              <a:schemeClr val="accent2"/>
            </a:solidFill>
            <a:ln w="9525">
              <a:solidFill>
                <a:schemeClr val="tx1"/>
              </a:solidFill>
              <a:round/>
              <a:headEnd/>
              <a:tailEnd/>
            </a:ln>
            <a:effectLst/>
          </p:spPr>
          <p:txBody>
            <a:bodyPr wrap="none" anchor="ctr"/>
            <a:lstStyle/>
            <a:p>
              <a:endParaRPr lang="en-US"/>
            </a:p>
          </p:txBody>
        </p:sp>
        <p:sp>
          <p:nvSpPr>
            <p:cNvPr id="12" name="Oval 12"/>
            <p:cNvSpPr>
              <a:spLocks noChangeArrowheads="1"/>
            </p:cNvSpPr>
            <p:nvPr/>
          </p:nvSpPr>
          <p:spPr bwMode="auto">
            <a:xfrm>
              <a:off x="4176" y="1920"/>
              <a:ext cx="240" cy="240"/>
            </a:xfrm>
            <a:prstGeom prst="ellipse">
              <a:avLst/>
            </a:prstGeom>
            <a:solidFill>
              <a:schemeClr val="accent2"/>
            </a:solidFill>
            <a:ln w="9525">
              <a:solidFill>
                <a:schemeClr val="tx1"/>
              </a:solidFill>
              <a:round/>
              <a:headEnd/>
              <a:tailEnd/>
            </a:ln>
            <a:effectLst/>
          </p:spPr>
          <p:txBody>
            <a:bodyPr wrap="none" anchor="ctr"/>
            <a:lstStyle/>
            <a:p>
              <a:endParaRPr lang="en-US"/>
            </a:p>
          </p:txBody>
        </p:sp>
        <p:sp>
          <p:nvSpPr>
            <p:cNvPr id="13" name="Oval 13"/>
            <p:cNvSpPr>
              <a:spLocks noChangeArrowheads="1"/>
            </p:cNvSpPr>
            <p:nvPr/>
          </p:nvSpPr>
          <p:spPr bwMode="auto">
            <a:xfrm>
              <a:off x="4848" y="2592"/>
              <a:ext cx="240" cy="240"/>
            </a:xfrm>
            <a:prstGeom prst="ellipse">
              <a:avLst/>
            </a:prstGeom>
            <a:solidFill>
              <a:schemeClr val="accent2"/>
            </a:solidFill>
            <a:ln w="9525">
              <a:solidFill>
                <a:schemeClr val="tx1"/>
              </a:solidFill>
              <a:round/>
              <a:headEnd/>
              <a:tailEnd/>
            </a:ln>
            <a:effectLst/>
          </p:spPr>
          <p:txBody>
            <a:bodyPr wrap="none" anchor="ctr"/>
            <a:lstStyle/>
            <a:p>
              <a:endParaRPr lang="en-US"/>
            </a:p>
          </p:txBody>
        </p:sp>
        <p:cxnSp>
          <p:nvCxnSpPr>
            <p:cNvPr id="14" name="AutoShape 14"/>
            <p:cNvCxnSpPr>
              <a:cxnSpLocks noChangeShapeType="1"/>
              <a:stCxn id="5" idx="2"/>
              <a:endCxn id="9" idx="5"/>
            </p:cNvCxnSpPr>
            <p:nvPr/>
          </p:nvCxnSpPr>
          <p:spPr bwMode="auto">
            <a:xfrm flipH="1" flipV="1">
              <a:off x="925" y="3229"/>
              <a:ext cx="1763" cy="371"/>
            </a:xfrm>
            <a:prstGeom prst="straightConnector1">
              <a:avLst/>
            </a:prstGeom>
            <a:noFill/>
            <a:ln w="9525">
              <a:solidFill>
                <a:schemeClr val="tx1"/>
              </a:solidFill>
              <a:round/>
              <a:headEnd/>
              <a:tailEnd/>
            </a:ln>
            <a:effectLst/>
          </p:spPr>
        </p:cxnSp>
        <p:cxnSp>
          <p:nvCxnSpPr>
            <p:cNvPr id="15" name="AutoShape 15"/>
            <p:cNvCxnSpPr>
              <a:cxnSpLocks noChangeShapeType="1"/>
              <a:stCxn id="5" idx="1"/>
              <a:endCxn id="10" idx="5"/>
            </p:cNvCxnSpPr>
            <p:nvPr/>
          </p:nvCxnSpPr>
          <p:spPr bwMode="auto">
            <a:xfrm flipH="1" flipV="1">
              <a:off x="1597" y="2461"/>
              <a:ext cx="1147" cy="1003"/>
            </a:xfrm>
            <a:prstGeom prst="straightConnector1">
              <a:avLst/>
            </a:prstGeom>
            <a:noFill/>
            <a:ln w="9525">
              <a:solidFill>
                <a:schemeClr val="tx1"/>
              </a:solidFill>
              <a:round/>
              <a:headEnd/>
              <a:tailEnd/>
            </a:ln>
            <a:effectLst/>
          </p:spPr>
        </p:cxnSp>
        <p:cxnSp>
          <p:nvCxnSpPr>
            <p:cNvPr id="16" name="AutoShape 16"/>
            <p:cNvCxnSpPr>
              <a:cxnSpLocks noChangeShapeType="1"/>
              <a:stCxn id="5" idx="0"/>
              <a:endCxn id="11" idx="4"/>
            </p:cNvCxnSpPr>
            <p:nvPr/>
          </p:nvCxnSpPr>
          <p:spPr bwMode="auto">
            <a:xfrm flipV="1">
              <a:off x="2880" y="1832"/>
              <a:ext cx="0" cy="1576"/>
            </a:xfrm>
            <a:prstGeom prst="straightConnector1">
              <a:avLst/>
            </a:prstGeom>
            <a:noFill/>
            <a:ln w="9525">
              <a:solidFill>
                <a:schemeClr val="tx1"/>
              </a:solidFill>
              <a:round/>
              <a:headEnd/>
              <a:tailEnd/>
            </a:ln>
            <a:effectLst/>
          </p:spPr>
        </p:cxnSp>
        <p:cxnSp>
          <p:nvCxnSpPr>
            <p:cNvPr id="17" name="AutoShape 17"/>
            <p:cNvCxnSpPr>
              <a:cxnSpLocks noChangeShapeType="1"/>
              <a:stCxn id="5" idx="7"/>
              <a:endCxn id="12" idx="3"/>
            </p:cNvCxnSpPr>
            <p:nvPr/>
          </p:nvCxnSpPr>
          <p:spPr bwMode="auto">
            <a:xfrm flipV="1">
              <a:off x="3016" y="2125"/>
              <a:ext cx="1195" cy="1339"/>
            </a:xfrm>
            <a:prstGeom prst="straightConnector1">
              <a:avLst/>
            </a:prstGeom>
            <a:noFill/>
            <a:ln w="9525">
              <a:solidFill>
                <a:schemeClr val="tx1"/>
              </a:solidFill>
              <a:round/>
              <a:headEnd/>
              <a:tailEnd/>
            </a:ln>
            <a:effectLst/>
          </p:spPr>
        </p:cxnSp>
        <p:cxnSp>
          <p:nvCxnSpPr>
            <p:cNvPr id="18" name="AutoShape 18"/>
            <p:cNvCxnSpPr>
              <a:cxnSpLocks noChangeShapeType="1"/>
              <a:stCxn id="8" idx="1"/>
              <a:endCxn id="13" idx="3"/>
            </p:cNvCxnSpPr>
            <p:nvPr/>
          </p:nvCxnSpPr>
          <p:spPr bwMode="auto">
            <a:xfrm flipV="1">
              <a:off x="3045" y="2797"/>
              <a:ext cx="1838" cy="855"/>
            </a:xfrm>
            <a:prstGeom prst="straightConnector1">
              <a:avLst/>
            </a:prstGeom>
            <a:noFill/>
            <a:ln w="9525">
              <a:solidFill>
                <a:schemeClr val="tx1"/>
              </a:solidFill>
              <a:round/>
              <a:headEnd/>
              <a:tailEnd/>
            </a:ln>
            <a:effectLst/>
          </p:spPr>
        </p:cxnSp>
        <p:cxnSp>
          <p:nvCxnSpPr>
            <p:cNvPr id="19" name="AutoShape 19"/>
            <p:cNvCxnSpPr>
              <a:cxnSpLocks noChangeShapeType="1"/>
              <a:stCxn id="9" idx="0"/>
            </p:cNvCxnSpPr>
            <p:nvPr/>
          </p:nvCxnSpPr>
          <p:spPr bwMode="auto">
            <a:xfrm flipH="1" flipV="1">
              <a:off x="768" y="2592"/>
              <a:ext cx="72" cy="432"/>
            </a:xfrm>
            <a:prstGeom prst="straightConnector1">
              <a:avLst/>
            </a:prstGeom>
            <a:noFill/>
            <a:ln w="9525">
              <a:solidFill>
                <a:schemeClr val="tx1"/>
              </a:solidFill>
              <a:round/>
              <a:headEnd/>
              <a:tailEnd type="triangle" w="med" len="med"/>
            </a:ln>
            <a:effectLst/>
          </p:spPr>
        </p:cxnSp>
        <p:cxnSp>
          <p:nvCxnSpPr>
            <p:cNvPr id="20" name="AutoShape 20"/>
            <p:cNvCxnSpPr>
              <a:cxnSpLocks noChangeShapeType="1"/>
              <a:stCxn id="9" idx="1"/>
            </p:cNvCxnSpPr>
            <p:nvPr/>
          </p:nvCxnSpPr>
          <p:spPr bwMode="auto">
            <a:xfrm flipH="1" flipV="1">
              <a:off x="336" y="2736"/>
              <a:ext cx="419" cy="323"/>
            </a:xfrm>
            <a:prstGeom prst="straightConnector1">
              <a:avLst/>
            </a:prstGeom>
            <a:noFill/>
            <a:ln w="9525">
              <a:solidFill>
                <a:schemeClr val="tx1"/>
              </a:solidFill>
              <a:round/>
              <a:headEnd/>
              <a:tailEnd type="triangle" w="med" len="med"/>
            </a:ln>
            <a:effectLst/>
          </p:spPr>
        </p:cxnSp>
        <p:cxnSp>
          <p:nvCxnSpPr>
            <p:cNvPr id="21" name="AutoShape 21"/>
            <p:cNvCxnSpPr>
              <a:cxnSpLocks noChangeShapeType="1"/>
              <a:stCxn id="9" idx="2"/>
            </p:cNvCxnSpPr>
            <p:nvPr/>
          </p:nvCxnSpPr>
          <p:spPr bwMode="auto">
            <a:xfrm flipH="1">
              <a:off x="288" y="3144"/>
              <a:ext cx="432" cy="120"/>
            </a:xfrm>
            <a:prstGeom prst="straightConnector1">
              <a:avLst/>
            </a:prstGeom>
            <a:noFill/>
            <a:ln w="9525">
              <a:solidFill>
                <a:schemeClr val="tx1"/>
              </a:solidFill>
              <a:round/>
              <a:headEnd/>
              <a:tailEnd type="triangle" w="med" len="med"/>
            </a:ln>
            <a:effectLst/>
          </p:spPr>
        </p:cxnSp>
        <p:cxnSp>
          <p:nvCxnSpPr>
            <p:cNvPr id="22" name="AutoShape 22"/>
            <p:cNvCxnSpPr>
              <a:cxnSpLocks noChangeShapeType="1"/>
              <a:stCxn id="10" idx="3"/>
            </p:cNvCxnSpPr>
            <p:nvPr/>
          </p:nvCxnSpPr>
          <p:spPr bwMode="auto">
            <a:xfrm flipH="1">
              <a:off x="1152" y="2461"/>
              <a:ext cx="275" cy="35"/>
            </a:xfrm>
            <a:prstGeom prst="straightConnector1">
              <a:avLst/>
            </a:prstGeom>
            <a:noFill/>
            <a:ln w="9525">
              <a:solidFill>
                <a:schemeClr val="tx1"/>
              </a:solidFill>
              <a:round/>
              <a:headEnd/>
              <a:tailEnd type="triangle" w="med" len="med"/>
            </a:ln>
            <a:effectLst/>
          </p:spPr>
        </p:cxnSp>
        <p:cxnSp>
          <p:nvCxnSpPr>
            <p:cNvPr id="23" name="AutoShape 23"/>
            <p:cNvCxnSpPr>
              <a:cxnSpLocks noChangeShapeType="1"/>
              <a:stCxn id="10" idx="1"/>
            </p:cNvCxnSpPr>
            <p:nvPr/>
          </p:nvCxnSpPr>
          <p:spPr bwMode="auto">
            <a:xfrm flipH="1" flipV="1">
              <a:off x="1152" y="1920"/>
              <a:ext cx="275" cy="371"/>
            </a:xfrm>
            <a:prstGeom prst="straightConnector1">
              <a:avLst/>
            </a:prstGeom>
            <a:noFill/>
            <a:ln w="9525">
              <a:solidFill>
                <a:schemeClr val="tx1"/>
              </a:solidFill>
              <a:round/>
              <a:headEnd/>
              <a:tailEnd type="triangle" w="med" len="med"/>
            </a:ln>
            <a:effectLst/>
          </p:spPr>
        </p:cxnSp>
        <p:cxnSp>
          <p:nvCxnSpPr>
            <p:cNvPr id="24" name="AutoShape 24"/>
            <p:cNvCxnSpPr>
              <a:cxnSpLocks noChangeShapeType="1"/>
              <a:stCxn id="10" idx="7"/>
            </p:cNvCxnSpPr>
            <p:nvPr/>
          </p:nvCxnSpPr>
          <p:spPr bwMode="auto">
            <a:xfrm flipV="1">
              <a:off x="1597" y="1872"/>
              <a:ext cx="83" cy="419"/>
            </a:xfrm>
            <a:prstGeom prst="straightConnector1">
              <a:avLst/>
            </a:prstGeom>
            <a:noFill/>
            <a:ln w="9525">
              <a:solidFill>
                <a:schemeClr val="tx1"/>
              </a:solidFill>
              <a:round/>
              <a:headEnd/>
              <a:tailEnd type="triangle" w="med" len="med"/>
            </a:ln>
            <a:effectLst/>
          </p:spPr>
        </p:cxnSp>
        <p:cxnSp>
          <p:nvCxnSpPr>
            <p:cNvPr id="25" name="AutoShape 25"/>
            <p:cNvCxnSpPr>
              <a:cxnSpLocks noChangeShapeType="1"/>
              <a:stCxn id="11" idx="2"/>
            </p:cNvCxnSpPr>
            <p:nvPr/>
          </p:nvCxnSpPr>
          <p:spPr bwMode="auto">
            <a:xfrm flipH="1" flipV="1">
              <a:off x="1992" y="1544"/>
              <a:ext cx="768" cy="168"/>
            </a:xfrm>
            <a:prstGeom prst="straightConnector1">
              <a:avLst/>
            </a:prstGeom>
            <a:noFill/>
            <a:ln w="9525">
              <a:solidFill>
                <a:schemeClr val="tx1"/>
              </a:solidFill>
              <a:round/>
              <a:headEnd/>
              <a:tailEnd type="triangle" w="med" len="med"/>
            </a:ln>
            <a:effectLst/>
          </p:spPr>
        </p:cxnSp>
        <p:cxnSp>
          <p:nvCxnSpPr>
            <p:cNvPr id="26" name="AutoShape 26"/>
            <p:cNvCxnSpPr>
              <a:cxnSpLocks noChangeShapeType="1"/>
              <a:stCxn id="11" idx="0"/>
            </p:cNvCxnSpPr>
            <p:nvPr/>
          </p:nvCxnSpPr>
          <p:spPr bwMode="auto">
            <a:xfrm flipH="1" flipV="1">
              <a:off x="2664" y="1208"/>
              <a:ext cx="216" cy="384"/>
            </a:xfrm>
            <a:prstGeom prst="straightConnector1">
              <a:avLst/>
            </a:prstGeom>
            <a:noFill/>
            <a:ln w="9525">
              <a:solidFill>
                <a:schemeClr val="tx1"/>
              </a:solidFill>
              <a:round/>
              <a:headEnd/>
              <a:tailEnd type="triangle" w="med" len="med"/>
            </a:ln>
            <a:effectLst/>
          </p:spPr>
        </p:cxnSp>
        <p:cxnSp>
          <p:nvCxnSpPr>
            <p:cNvPr id="27" name="AutoShape 27"/>
            <p:cNvCxnSpPr>
              <a:cxnSpLocks noChangeShapeType="1"/>
              <a:stCxn id="11" idx="6"/>
            </p:cNvCxnSpPr>
            <p:nvPr/>
          </p:nvCxnSpPr>
          <p:spPr bwMode="auto">
            <a:xfrm flipV="1">
              <a:off x="3000" y="1688"/>
              <a:ext cx="336" cy="24"/>
            </a:xfrm>
            <a:prstGeom prst="straightConnector1">
              <a:avLst/>
            </a:prstGeom>
            <a:noFill/>
            <a:ln w="9525">
              <a:solidFill>
                <a:schemeClr val="tx1"/>
              </a:solidFill>
              <a:round/>
              <a:headEnd/>
              <a:tailEnd type="triangle" w="med" len="med"/>
            </a:ln>
            <a:effectLst/>
          </p:spPr>
        </p:cxnSp>
        <p:cxnSp>
          <p:nvCxnSpPr>
            <p:cNvPr id="28" name="AutoShape 28"/>
            <p:cNvCxnSpPr>
              <a:cxnSpLocks noChangeShapeType="1"/>
              <a:stCxn id="11" idx="3"/>
            </p:cNvCxnSpPr>
            <p:nvPr/>
          </p:nvCxnSpPr>
          <p:spPr bwMode="auto">
            <a:xfrm flipH="1">
              <a:off x="2376" y="1797"/>
              <a:ext cx="419" cy="227"/>
            </a:xfrm>
            <a:prstGeom prst="straightConnector1">
              <a:avLst/>
            </a:prstGeom>
            <a:noFill/>
            <a:ln w="9525">
              <a:solidFill>
                <a:schemeClr val="tx1"/>
              </a:solidFill>
              <a:round/>
              <a:headEnd/>
              <a:tailEnd type="triangle" w="med" len="med"/>
            </a:ln>
            <a:effectLst/>
          </p:spPr>
        </p:cxnSp>
        <p:cxnSp>
          <p:nvCxnSpPr>
            <p:cNvPr id="29" name="AutoShape 29"/>
            <p:cNvCxnSpPr>
              <a:cxnSpLocks noChangeShapeType="1"/>
              <a:stCxn id="12" idx="2"/>
            </p:cNvCxnSpPr>
            <p:nvPr/>
          </p:nvCxnSpPr>
          <p:spPr bwMode="auto">
            <a:xfrm flipH="1" flipV="1">
              <a:off x="3840" y="1872"/>
              <a:ext cx="336" cy="168"/>
            </a:xfrm>
            <a:prstGeom prst="straightConnector1">
              <a:avLst/>
            </a:prstGeom>
            <a:noFill/>
            <a:ln w="9525">
              <a:solidFill>
                <a:schemeClr val="tx1"/>
              </a:solidFill>
              <a:round/>
              <a:headEnd/>
              <a:tailEnd type="triangle" w="med" len="med"/>
            </a:ln>
            <a:effectLst/>
          </p:spPr>
        </p:cxnSp>
        <p:cxnSp>
          <p:nvCxnSpPr>
            <p:cNvPr id="30" name="AutoShape 30"/>
            <p:cNvCxnSpPr>
              <a:cxnSpLocks noChangeShapeType="1"/>
              <a:stCxn id="12" idx="0"/>
            </p:cNvCxnSpPr>
            <p:nvPr/>
          </p:nvCxnSpPr>
          <p:spPr bwMode="auto">
            <a:xfrm flipV="1">
              <a:off x="4296" y="1584"/>
              <a:ext cx="24" cy="336"/>
            </a:xfrm>
            <a:prstGeom prst="straightConnector1">
              <a:avLst/>
            </a:prstGeom>
            <a:noFill/>
            <a:ln w="9525">
              <a:solidFill>
                <a:schemeClr val="tx1"/>
              </a:solidFill>
              <a:round/>
              <a:headEnd/>
              <a:tailEnd type="triangle" w="med" len="med"/>
            </a:ln>
            <a:effectLst/>
          </p:spPr>
        </p:cxnSp>
        <p:cxnSp>
          <p:nvCxnSpPr>
            <p:cNvPr id="31" name="AutoShape 31"/>
            <p:cNvCxnSpPr>
              <a:cxnSpLocks noChangeShapeType="1"/>
              <a:stCxn id="12" idx="6"/>
            </p:cNvCxnSpPr>
            <p:nvPr/>
          </p:nvCxnSpPr>
          <p:spPr bwMode="auto">
            <a:xfrm flipV="1">
              <a:off x="4416" y="2016"/>
              <a:ext cx="384" cy="24"/>
            </a:xfrm>
            <a:prstGeom prst="straightConnector1">
              <a:avLst/>
            </a:prstGeom>
            <a:noFill/>
            <a:ln w="9525">
              <a:solidFill>
                <a:schemeClr val="tx1"/>
              </a:solidFill>
              <a:round/>
              <a:headEnd/>
              <a:tailEnd type="triangle" w="med" len="med"/>
            </a:ln>
            <a:effectLst/>
          </p:spPr>
        </p:cxnSp>
        <p:cxnSp>
          <p:nvCxnSpPr>
            <p:cNvPr id="32" name="AutoShape 32"/>
            <p:cNvCxnSpPr>
              <a:cxnSpLocks noChangeShapeType="1"/>
              <a:stCxn id="10" idx="4"/>
            </p:cNvCxnSpPr>
            <p:nvPr/>
          </p:nvCxnSpPr>
          <p:spPr bwMode="auto">
            <a:xfrm>
              <a:off x="1512" y="2496"/>
              <a:ext cx="24" cy="192"/>
            </a:xfrm>
            <a:prstGeom prst="straightConnector1">
              <a:avLst/>
            </a:prstGeom>
            <a:noFill/>
            <a:ln w="9525">
              <a:solidFill>
                <a:schemeClr val="tx1"/>
              </a:solidFill>
              <a:round/>
              <a:headEnd/>
              <a:tailEnd type="triangle" w="med" len="med"/>
            </a:ln>
            <a:effectLst/>
          </p:spPr>
        </p:cxnSp>
        <p:cxnSp>
          <p:nvCxnSpPr>
            <p:cNvPr id="33" name="AutoShape 33"/>
            <p:cNvCxnSpPr>
              <a:cxnSpLocks noChangeShapeType="1"/>
              <a:stCxn id="13" idx="1"/>
            </p:cNvCxnSpPr>
            <p:nvPr/>
          </p:nvCxnSpPr>
          <p:spPr bwMode="auto">
            <a:xfrm flipH="1" flipV="1">
              <a:off x="4656" y="2304"/>
              <a:ext cx="227" cy="323"/>
            </a:xfrm>
            <a:prstGeom prst="straightConnector1">
              <a:avLst/>
            </a:prstGeom>
            <a:noFill/>
            <a:ln w="9525">
              <a:solidFill>
                <a:schemeClr val="tx1"/>
              </a:solidFill>
              <a:round/>
              <a:headEnd/>
              <a:tailEnd type="triangle" w="med" len="med"/>
            </a:ln>
            <a:effectLst/>
          </p:spPr>
        </p:cxnSp>
        <p:cxnSp>
          <p:nvCxnSpPr>
            <p:cNvPr id="34" name="AutoShape 34"/>
            <p:cNvCxnSpPr>
              <a:cxnSpLocks noChangeShapeType="1"/>
              <a:stCxn id="13" idx="0"/>
            </p:cNvCxnSpPr>
            <p:nvPr/>
          </p:nvCxnSpPr>
          <p:spPr bwMode="auto">
            <a:xfrm flipV="1">
              <a:off x="4968" y="1968"/>
              <a:ext cx="120" cy="624"/>
            </a:xfrm>
            <a:prstGeom prst="straightConnector1">
              <a:avLst/>
            </a:prstGeom>
            <a:noFill/>
            <a:ln w="9525">
              <a:solidFill>
                <a:schemeClr val="tx1"/>
              </a:solidFill>
              <a:round/>
              <a:headEnd/>
              <a:tailEnd type="triangle" w="med" len="med"/>
            </a:ln>
            <a:effectLst/>
          </p:spPr>
        </p:cxnSp>
        <p:cxnSp>
          <p:nvCxnSpPr>
            <p:cNvPr id="35" name="AutoShape 35"/>
            <p:cNvCxnSpPr>
              <a:cxnSpLocks noChangeShapeType="1"/>
              <a:stCxn id="13" idx="6"/>
            </p:cNvCxnSpPr>
            <p:nvPr/>
          </p:nvCxnSpPr>
          <p:spPr bwMode="auto">
            <a:xfrm>
              <a:off x="5088" y="2712"/>
              <a:ext cx="528" cy="24"/>
            </a:xfrm>
            <a:prstGeom prst="straightConnector1">
              <a:avLst/>
            </a:prstGeom>
            <a:noFill/>
            <a:ln w="9525">
              <a:solidFill>
                <a:schemeClr val="tx1"/>
              </a:solidFill>
              <a:round/>
              <a:headEnd/>
              <a:tailEnd type="triangle" w="med" len="med"/>
            </a:ln>
            <a:effectLst/>
          </p:spPr>
        </p:cxnSp>
        <p:cxnSp>
          <p:nvCxnSpPr>
            <p:cNvPr id="36" name="AutoShape 36"/>
            <p:cNvCxnSpPr>
              <a:cxnSpLocks noChangeShapeType="1"/>
              <a:stCxn id="13" idx="4"/>
            </p:cNvCxnSpPr>
            <p:nvPr/>
          </p:nvCxnSpPr>
          <p:spPr bwMode="auto">
            <a:xfrm>
              <a:off x="4968" y="2832"/>
              <a:ext cx="120" cy="528"/>
            </a:xfrm>
            <a:prstGeom prst="straightConnector1">
              <a:avLst/>
            </a:prstGeom>
            <a:noFill/>
            <a:ln w="9525">
              <a:solidFill>
                <a:schemeClr val="tx1"/>
              </a:solidFill>
              <a:round/>
              <a:headEnd/>
              <a:tailEnd type="triangle" w="med" len="med"/>
            </a:ln>
            <a:effectLst/>
          </p:spPr>
        </p:cxnSp>
        <p:sp>
          <p:nvSpPr>
            <p:cNvPr id="37" name="WordArt 37"/>
            <p:cNvSpPr>
              <a:spLocks noChangeArrowheads="1" noChangeShapeType="1" noTextEdit="1"/>
            </p:cNvSpPr>
            <p:nvPr/>
          </p:nvSpPr>
          <p:spPr bwMode="auto">
            <a:xfrm>
              <a:off x="528" y="2784"/>
              <a:ext cx="624" cy="480"/>
            </a:xfrm>
            <a:prstGeom prst="rect">
              <a:avLst/>
            </a:prstGeom>
          </p:spPr>
          <p:txBody>
            <a:bodyPr spcFirstLastPara="1" wrap="none" fromWordArt="1">
              <a:prstTxWarp prst="textArchUp">
                <a:avLst>
                  <a:gd name="adj" fmla="val 10800000"/>
                </a:avLst>
              </a:prstTxWarp>
            </a:bodyPr>
            <a:lstStyle/>
            <a:p>
              <a:pPr algn="ctr"/>
              <a:r>
                <a:rPr lang="en-US" sz="2400" kern="10">
                  <a:ln w="9525">
                    <a:solidFill>
                      <a:srgbClr val="000000"/>
                    </a:solidFill>
                    <a:round/>
                    <a:headEnd/>
                    <a:tailEnd/>
                  </a:ln>
                  <a:solidFill>
                    <a:srgbClr val="000000"/>
                  </a:solidFill>
                  <a:latin typeface="Arial Black"/>
                </a:rPr>
                <a:t>Variants</a:t>
              </a:r>
            </a:p>
          </p:txBody>
        </p:sp>
        <p:sp>
          <p:nvSpPr>
            <p:cNvPr id="38" name="WordArt 38"/>
            <p:cNvSpPr>
              <a:spLocks noChangeArrowheads="1" noChangeShapeType="1" noTextEdit="1"/>
            </p:cNvSpPr>
            <p:nvPr/>
          </p:nvSpPr>
          <p:spPr bwMode="auto">
            <a:xfrm>
              <a:off x="1200" y="2064"/>
              <a:ext cx="624" cy="480"/>
            </a:xfrm>
            <a:prstGeom prst="rect">
              <a:avLst/>
            </a:prstGeom>
          </p:spPr>
          <p:txBody>
            <a:bodyPr spcFirstLastPara="1" wrap="none" fromWordArt="1">
              <a:prstTxWarp prst="textArchUp">
                <a:avLst>
                  <a:gd name="adj" fmla="val 10800000"/>
                </a:avLst>
              </a:prstTxWarp>
            </a:bodyPr>
            <a:lstStyle/>
            <a:p>
              <a:pPr algn="ctr"/>
              <a:r>
                <a:rPr lang="en-US" sz="2400" kern="10">
                  <a:ln w="9525">
                    <a:solidFill>
                      <a:srgbClr val="000000"/>
                    </a:solidFill>
                    <a:round/>
                    <a:headEnd/>
                    <a:tailEnd/>
                  </a:ln>
                  <a:solidFill>
                    <a:srgbClr val="000000"/>
                  </a:solidFill>
                  <a:latin typeface="Arial Black"/>
                </a:rPr>
                <a:t>Variants</a:t>
              </a:r>
            </a:p>
          </p:txBody>
        </p:sp>
        <p:sp>
          <p:nvSpPr>
            <p:cNvPr id="39" name="WordArt 39"/>
            <p:cNvSpPr>
              <a:spLocks noChangeArrowheads="1" noChangeShapeType="1" noTextEdit="1"/>
            </p:cNvSpPr>
            <p:nvPr/>
          </p:nvSpPr>
          <p:spPr bwMode="auto">
            <a:xfrm>
              <a:off x="2520" y="1400"/>
              <a:ext cx="624" cy="480"/>
            </a:xfrm>
            <a:prstGeom prst="rect">
              <a:avLst/>
            </a:prstGeom>
          </p:spPr>
          <p:txBody>
            <a:bodyPr spcFirstLastPara="1" wrap="none" fromWordArt="1">
              <a:prstTxWarp prst="textArchUp">
                <a:avLst>
                  <a:gd name="adj" fmla="val 10800000"/>
                </a:avLst>
              </a:prstTxWarp>
            </a:bodyPr>
            <a:lstStyle/>
            <a:p>
              <a:pPr algn="ctr"/>
              <a:r>
                <a:rPr lang="en-US" sz="2400" kern="10" dirty="0">
                  <a:ln w="9525">
                    <a:solidFill>
                      <a:srgbClr val="000000"/>
                    </a:solidFill>
                    <a:round/>
                    <a:headEnd/>
                    <a:tailEnd/>
                  </a:ln>
                  <a:solidFill>
                    <a:srgbClr val="000000"/>
                  </a:solidFill>
                  <a:latin typeface="Arial Black"/>
                </a:rPr>
                <a:t>Variants</a:t>
              </a:r>
            </a:p>
          </p:txBody>
        </p:sp>
        <p:sp>
          <p:nvSpPr>
            <p:cNvPr id="40" name="WordArt 40"/>
            <p:cNvSpPr>
              <a:spLocks noChangeArrowheads="1" noChangeShapeType="1" noTextEdit="1"/>
            </p:cNvSpPr>
            <p:nvPr/>
          </p:nvSpPr>
          <p:spPr bwMode="auto">
            <a:xfrm>
              <a:off x="3984" y="1776"/>
              <a:ext cx="624" cy="480"/>
            </a:xfrm>
            <a:prstGeom prst="rect">
              <a:avLst/>
            </a:prstGeom>
          </p:spPr>
          <p:txBody>
            <a:bodyPr spcFirstLastPara="1" wrap="none" fromWordArt="1">
              <a:prstTxWarp prst="textArchUp">
                <a:avLst>
                  <a:gd name="adj" fmla="val 10800000"/>
                </a:avLst>
              </a:prstTxWarp>
            </a:bodyPr>
            <a:lstStyle/>
            <a:p>
              <a:pPr algn="ctr"/>
              <a:r>
                <a:rPr lang="en-US" sz="2400" kern="10">
                  <a:ln w="9525">
                    <a:solidFill>
                      <a:srgbClr val="000000"/>
                    </a:solidFill>
                    <a:round/>
                    <a:headEnd/>
                    <a:tailEnd/>
                  </a:ln>
                  <a:solidFill>
                    <a:schemeClr val="tx1"/>
                  </a:solidFill>
                  <a:latin typeface="Arial Black"/>
                </a:rPr>
                <a:t>Variants</a:t>
              </a:r>
            </a:p>
          </p:txBody>
        </p:sp>
        <p:sp>
          <p:nvSpPr>
            <p:cNvPr id="41" name="WordArt 41"/>
            <p:cNvSpPr>
              <a:spLocks noChangeArrowheads="1" noChangeShapeType="1" noTextEdit="1"/>
            </p:cNvSpPr>
            <p:nvPr/>
          </p:nvSpPr>
          <p:spPr bwMode="auto">
            <a:xfrm>
              <a:off x="4608" y="2400"/>
              <a:ext cx="624" cy="480"/>
            </a:xfrm>
            <a:prstGeom prst="rect">
              <a:avLst/>
            </a:prstGeom>
          </p:spPr>
          <p:txBody>
            <a:bodyPr spcFirstLastPara="1" wrap="none" fromWordArt="1">
              <a:prstTxWarp prst="textArchUp">
                <a:avLst>
                  <a:gd name="adj" fmla="val 10800000"/>
                </a:avLst>
              </a:prstTxWarp>
            </a:bodyPr>
            <a:lstStyle/>
            <a:p>
              <a:pPr algn="ctr"/>
              <a:r>
                <a:rPr lang="en-US" sz="2400" kern="10">
                  <a:ln w="9525">
                    <a:solidFill>
                      <a:srgbClr val="000000"/>
                    </a:solidFill>
                    <a:round/>
                    <a:headEnd/>
                    <a:tailEnd/>
                  </a:ln>
                  <a:solidFill>
                    <a:srgbClr val="000000"/>
                  </a:solidFill>
                  <a:latin typeface="Arial Black"/>
                </a:rPr>
                <a:t>Variants</a:t>
              </a:r>
            </a:p>
          </p:txBody>
        </p:sp>
        <p:sp>
          <p:nvSpPr>
            <p:cNvPr id="42" name="Oval 42"/>
            <p:cNvSpPr>
              <a:spLocks noChangeArrowheads="1"/>
            </p:cNvSpPr>
            <p:nvPr/>
          </p:nvSpPr>
          <p:spPr bwMode="auto">
            <a:xfrm>
              <a:off x="1248" y="3264"/>
              <a:ext cx="1008" cy="288"/>
            </a:xfrm>
            <a:prstGeom prst="ellipse">
              <a:avLst/>
            </a:prstGeom>
            <a:solidFill>
              <a:srgbClr val="FFCC00"/>
            </a:solidFill>
            <a:ln w="9525">
              <a:solidFill>
                <a:schemeClr val="tx1"/>
              </a:solidFill>
              <a:round/>
              <a:headEnd/>
              <a:tailEnd/>
            </a:ln>
            <a:effectLst/>
          </p:spPr>
          <p:txBody>
            <a:bodyPr wrap="none" anchor="ctr"/>
            <a:lstStyle/>
            <a:p>
              <a:pPr algn="ctr" eaLnBrk="0" hangingPunct="0"/>
              <a:r>
                <a:rPr lang="en-US" sz="2000">
                  <a:solidFill>
                    <a:schemeClr val="tx1"/>
                  </a:solidFill>
                  <a:latin typeface="Times New Roman" pitchFamily="18" charset="0"/>
                </a:rPr>
                <a:t>Concept 1</a:t>
              </a:r>
              <a:endParaRPr lang="en-US" sz="3200">
                <a:solidFill>
                  <a:schemeClr val="tx1"/>
                </a:solidFill>
                <a:latin typeface="Times New Roman" pitchFamily="18" charset="0"/>
              </a:endParaRPr>
            </a:p>
          </p:txBody>
        </p:sp>
        <p:sp>
          <p:nvSpPr>
            <p:cNvPr id="43" name="Oval 43"/>
            <p:cNvSpPr>
              <a:spLocks noChangeArrowheads="1"/>
            </p:cNvSpPr>
            <p:nvPr/>
          </p:nvSpPr>
          <p:spPr bwMode="auto">
            <a:xfrm>
              <a:off x="1296" y="2640"/>
              <a:ext cx="1008" cy="288"/>
            </a:xfrm>
            <a:prstGeom prst="ellipse">
              <a:avLst/>
            </a:prstGeom>
            <a:solidFill>
              <a:srgbClr val="FFCC00"/>
            </a:solidFill>
            <a:ln w="9525">
              <a:solidFill>
                <a:schemeClr val="tx1"/>
              </a:solidFill>
              <a:round/>
              <a:headEnd/>
              <a:tailEnd/>
            </a:ln>
            <a:effectLst/>
          </p:spPr>
          <p:txBody>
            <a:bodyPr wrap="none" anchor="ctr"/>
            <a:lstStyle/>
            <a:p>
              <a:pPr algn="ctr" eaLnBrk="0" hangingPunct="0"/>
              <a:r>
                <a:rPr lang="en-US" sz="2000">
                  <a:solidFill>
                    <a:schemeClr val="tx1"/>
                  </a:solidFill>
                  <a:latin typeface="Times New Roman" pitchFamily="18" charset="0"/>
                </a:rPr>
                <a:t>Concept 2</a:t>
              </a:r>
              <a:endParaRPr lang="en-US" sz="3200">
                <a:solidFill>
                  <a:schemeClr val="tx1"/>
                </a:solidFill>
                <a:latin typeface="Times New Roman" pitchFamily="18" charset="0"/>
              </a:endParaRPr>
            </a:p>
          </p:txBody>
        </p:sp>
        <p:sp>
          <p:nvSpPr>
            <p:cNvPr id="44" name="Oval 44"/>
            <p:cNvSpPr>
              <a:spLocks noChangeArrowheads="1"/>
            </p:cNvSpPr>
            <p:nvPr/>
          </p:nvSpPr>
          <p:spPr bwMode="auto">
            <a:xfrm>
              <a:off x="2424" y="2072"/>
              <a:ext cx="1008" cy="288"/>
            </a:xfrm>
            <a:prstGeom prst="ellipse">
              <a:avLst/>
            </a:prstGeom>
            <a:solidFill>
              <a:srgbClr val="FFCC00"/>
            </a:solidFill>
            <a:ln w="9525">
              <a:solidFill>
                <a:schemeClr val="tx1"/>
              </a:solidFill>
              <a:round/>
              <a:headEnd/>
              <a:tailEnd/>
            </a:ln>
            <a:effectLst/>
          </p:spPr>
          <p:txBody>
            <a:bodyPr wrap="none" anchor="ctr"/>
            <a:lstStyle/>
            <a:p>
              <a:pPr algn="ctr" eaLnBrk="0" hangingPunct="0"/>
              <a:r>
                <a:rPr lang="en-US" sz="2000" dirty="0">
                  <a:solidFill>
                    <a:schemeClr val="tx1"/>
                  </a:solidFill>
                  <a:latin typeface="Times New Roman" pitchFamily="18" charset="0"/>
                </a:rPr>
                <a:t>Concept 3</a:t>
              </a:r>
              <a:endParaRPr lang="en-US" sz="3200" dirty="0">
                <a:solidFill>
                  <a:schemeClr val="tx1"/>
                </a:solidFill>
                <a:latin typeface="Times New Roman" pitchFamily="18" charset="0"/>
              </a:endParaRPr>
            </a:p>
          </p:txBody>
        </p:sp>
        <p:sp>
          <p:nvSpPr>
            <p:cNvPr id="45" name="Oval 45"/>
            <p:cNvSpPr>
              <a:spLocks noChangeArrowheads="1"/>
            </p:cNvSpPr>
            <p:nvPr/>
          </p:nvSpPr>
          <p:spPr bwMode="auto">
            <a:xfrm>
              <a:off x="3360" y="2448"/>
              <a:ext cx="1008" cy="288"/>
            </a:xfrm>
            <a:prstGeom prst="ellipse">
              <a:avLst/>
            </a:prstGeom>
            <a:solidFill>
              <a:srgbClr val="FFCC00"/>
            </a:solidFill>
            <a:ln w="9525">
              <a:solidFill>
                <a:schemeClr val="tx1"/>
              </a:solidFill>
              <a:round/>
              <a:headEnd/>
              <a:tailEnd/>
            </a:ln>
            <a:effectLst/>
          </p:spPr>
          <p:txBody>
            <a:bodyPr wrap="none" anchor="ctr"/>
            <a:lstStyle/>
            <a:p>
              <a:pPr algn="ctr" eaLnBrk="0" hangingPunct="0"/>
              <a:r>
                <a:rPr lang="en-US" sz="2000">
                  <a:solidFill>
                    <a:schemeClr val="tx1"/>
                  </a:solidFill>
                  <a:latin typeface="Times New Roman" pitchFamily="18" charset="0"/>
                </a:rPr>
                <a:t>Concept N-1</a:t>
              </a:r>
              <a:endParaRPr lang="en-US" sz="3200">
                <a:solidFill>
                  <a:schemeClr val="tx1"/>
                </a:solidFill>
                <a:latin typeface="Times New Roman" pitchFamily="18" charset="0"/>
              </a:endParaRPr>
            </a:p>
          </p:txBody>
        </p:sp>
        <p:sp>
          <p:nvSpPr>
            <p:cNvPr id="46" name="Oval 46"/>
            <p:cNvSpPr>
              <a:spLocks noChangeArrowheads="1"/>
            </p:cNvSpPr>
            <p:nvPr/>
          </p:nvSpPr>
          <p:spPr bwMode="auto">
            <a:xfrm>
              <a:off x="3504" y="3024"/>
              <a:ext cx="1008" cy="288"/>
            </a:xfrm>
            <a:prstGeom prst="ellipse">
              <a:avLst/>
            </a:prstGeom>
            <a:solidFill>
              <a:srgbClr val="FFCC00"/>
            </a:solidFill>
            <a:ln w="9525">
              <a:solidFill>
                <a:schemeClr val="tx1"/>
              </a:solidFill>
              <a:round/>
              <a:headEnd/>
              <a:tailEnd/>
            </a:ln>
            <a:effectLst/>
          </p:spPr>
          <p:txBody>
            <a:bodyPr wrap="none" anchor="ctr"/>
            <a:lstStyle/>
            <a:p>
              <a:pPr algn="ctr" eaLnBrk="0" hangingPunct="0"/>
              <a:r>
                <a:rPr lang="en-US" sz="2000">
                  <a:solidFill>
                    <a:schemeClr val="tx1"/>
                  </a:solidFill>
                  <a:latin typeface="Times New Roman" pitchFamily="18" charset="0"/>
                </a:rPr>
                <a:t>Concept N</a:t>
              </a:r>
              <a:endParaRPr lang="en-US" sz="3200">
                <a:solidFill>
                  <a:schemeClr val="tx1"/>
                </a:solidFill>
                <a:latin typeface="Times New Roman" pitchFamily="18" charset="0"/>
              </a:endParaRPr>
            </a:p>
          </p:txBody>
        </p:sp>
        <p:sp>
          <p:nvSpPr>
            <p:cNvPr id="47" name="AutoShape 47"/>
            <p:cNvSpPr>
              <a:spLocks noChangeArrowheads="1"/>
            </p:cNvSpPr>
            <p:nvPr/>
          </p:nvSpPr>
          <p:spPr bwMode="auto">
            <a:xfrm>
              <a:off x="2688" y="2400"/>
              <a:ext cx="384" cy="912"/>
            </a:xfrm>
            <a:prstGeom prst="upArrow">
              <a:avLst>
                <a:gd name="adj1" fmla="val 50000"/>
                <a:gd name="adj2" fmla="val 59375"/>
              </a:avLst>
            </a:prstGeom>
            <a:solidFill>
              <a:srgbClr val="FF0000"/>
            </a:solidFill>
            <a:ln w="9525">
              <a:noFill/>
              <a:miter lim="800000"/>
              <a:headEnd/>
              <a:tailEnd/>
            </a:ln>
            <a:effectLst/>
          </p:spPr>
          <p:txBody>
            <a:bodyPr wrap="none" anchor="ctr"/>
            <a:lstStyle/>
            <a:p>
              <a:endParaRPr lang="en-US"/>
            </a:p>
          </p:txBody>
        </p:sp>
        <p:sp>
          <p:nvSpPr>
            <p:cNvPr id="48" name="Text Box 48"/>
            <p:cNvSpPr txBox="1">
              <a:spLocks noChangeArrowheads="1"/>
            </p:cNvSpPr>
            <p:nvPr/>
          </p:nvSpPr>
          <p:spPr bwMode="auto">
            <a:xfrm>
              <a:off x="2352" y="2688"/>
              <a:ext cx="859" cy="428"/>
            </a:xfrm>
            <a:prstGeom prst="rect">
              <a:avLst/>
            </a:prstGeom>
            <a:noFill/>
            <a:ln w="9525">
              <a:noFill/>
              <a:miter lim="800000"/>
              <a:headEnd/>
              <a:tailEnd/>
            </a:ln>
            <a:effectLst/>
          </p:spPr>
          <p:txBody>
            <a:bodyPr wrap="none">
              <a:spAutoFit/>
            </a:bodyPr>
            <a:lstStyle/>
            <a:p>
              <a:pPr eaLnBrk="0" hangingPunct="0"/>
              <a:r>
                <a:rPr lang="en-US" sz="2000" b="1" dirty="0">
                  <a:solidFill>
                    <a:schemeClr val="tx1"/>
                  </a:solidFill>
                  <a:latin typeface="Times New Roman" pitchFamily="18" charset="0"/>
                </a:rPr>
                <a:t>Psychological</a:t>
              </a:r>
            </a:p>
            <a:p>
              <a:pPr eaLnBrk="0" hangingPunct="0"/>
              <a:r>
                <a:rPr lang="en-US" sz="2000" b="1" dirty="0">
                  <a:solidFill>
                    <a:schemeClr val="tx1"/>
                  </a:solidFill>
                  <a:latin typeface="Times New Roman" pitchFamily="18" charset="0"/>
                </a:rPr>
                <a:t>Inertia Vector</a:t>
              </a:r>
              <a:endParaRPr lang="en-US" sz="3200" dirty="0">
                <a:solidFill>
                  <a:schemeClr val="tx1"/>
                </a:solidFill>
                <a:latin typeface="Times New Roman" pitchFamily="18" charset="0"/>
              </a:endParaRPr>
            </a:p>
          </p:txBody>
        </p:sp>
      </p:grpSp>
      <p:grpSp>
        <p:nvGrpSpPr>
          <p:cNvPr id="49" name="Group 48"/>
          <p:cNvGrpSpPr/>
          <p:nvPr/>
        </p:nvGrpSpPr>
        <p:grpSpPr>
          <a:xfrm>
            <a:off x="2412227" y="457200"/>
            <a:ext cx="8313147" cy="455715"/>
            <a:chOff x="0" y="4008"/>
            <a:chExt cx="7716837" cy="455715"/>
          </a:xfrm>
        </p:grpSpPr>
        <p:sp>
          <p:nvSpPr>
            <p:cNvPr id="50" name="Rounded Rectangle 49"/>
            <p:cNvSpPr/>
            <p:nvPr/>
          </p:nvSpPr>
          <p:spPr>
            <a:xfrm>
              <a:off x="0" y="4008"/>
              <a:ext cx="7716837" cy="455715"/>
            </a:xfrm>
            <a:prstGeom prst="roundRect">
              <a:avLst/>
            </a:prstGeom>
            <a:gradFill rotWithShape="1">
              <a:gsLst>
                <a:gs pos="53000">
                  <a:srgbClr val="80387F"/>
                </a:gs>
                <a:gs pos="54000">
                  <a:srgbClr val="80387F"/>
                </a:gs>
                <a:gs pos="0">
                  <a:srgbClr val="2C4C7C"/>
                </a:gs>
                <a:gs pos="100000">
                  <a:srgbClr val="E32D91">
                    <a:hueOff val="0"/>
                    <a:satOff val="0"/>
                    <a:lumOff val="0"/>
                    <a:alphaOff val="0"/>
                    <a:shade val="88000"/>
                    <a:lumMod val="94000"/>
                  </a:srgbClr>
                </a:gs>
              </a:gsLst>
              <a:path path="circle">
                <a:fillToRect l="50000" t="100000" r="100000" b="50000"/>
              </a:path>
            </a:gradFill>
            <a:ln>
              <a:noFill/>
            </a:ln>
            <a:effectLst>
              <a:reflection blurRad="12700" stA="26000" endPos="32000" dist="12700" dir="5400000" sy="-100000" rotWithShape="0"/>
            </a:effectLst>
          </p:spPr>
        </p:sp>
        <p:sp>
          <p:nvSpPr>
            <p:cNvPr id="51" name="Rounded Rectangle 4"/>
            <p:cNvSpPr/>
            <p:nvPr/>
          </p:nvSpPr>
          <p:spPr>
            <a:xfrm>
              <a:off x="22246" y="26254"/>
              <a:ext cx="7672345" cy="411223"/>
            </a:xfrm>
            <a:prstGeom prst="rect">
              <a:avLst/>
            </a:prstGeom>
            <a:noFill/>
            <a:ln>
              <a:noFill/>
            </a:ln>
            <a:effectLst/>
          </p:spPr>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sr-Cyrl-CS" sz="2000" b="1" dirty="0">
                  <a:solidFill>
                    <a:schemeClr val="bg1"/>
                  </a:solidFill>
                </a:rPr>
                <a:t>ZAŠTO JE PROBLEME TEŠKO REŠITI?</a:t>
              </a:r>
              <a:endParaRPr kumimoji="0" lang="en-US" sz="1900" b="1" i="0" u="none" strike="noStrike" kern="1200" cap="none" spc="0" normalizeH="0" baseline="0" noProof="0" dirty="0">
                <a:ln>
                  <a:noFill/>
                </a:ln>
                <a:solidFill>
                  <a:schemeClr val="bg1"/>
                </a:solidFill>
                <a:effectLst/>
                <a:uLnTx/>
                <a:uFillTx/>
                <a:latin typeface="Corbel" charset="0"/>
                <a:ea typeface="Corbel" charset="0"/>
                <a:cs typeface="Corbel" charset="0"/>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762</TotalTime>
  <Words>1311</Words>
  <Application>Microsoft Office PowerPoint</Application>
  <PresentationFormat>Custom</PresentationFormat>
  <Paragraphs>238</Paragraphs>
  <Slides>28</Slides>
  <Notes>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8" baseType="lpstr">
      <vt:lpstr>ＭＳ Ｐゴシック</vt:lpstr>
      <vt:lpstr>Arial</vt:lpstr>
      <vt:lpstr>Arial Black</vt:lpstr>
      <vt:lpstr>Calibri</vt:lpstr>
      <vt:lpstr>Corbel</vt:lpstr>
      <vt:lpstr>DTLProkyonT</vt:lpstr>
      <vt:lpstr>Times New Roman</vt:lpstr>
      <vt:lpstr>Verdana</vt:lpstr>
      <vt:lpstr>1_Office Theme</vt:lpstr>
      <vt:lpstr>AutoCAD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KREATOLOGIJA</dc:title>
  <dc:creator>Useer</dc:creator>
  <cp:lastModifiedBy>MEF</cp:lastModifiedBy>
  <cp:revision>99</cp:revision>
  <dcterms:created xsi:type="dcterms:W3CDTF">2017-05-30T10:18:24Z</dcterms:created>
  <dcterms:modified xsi:type="dcterms:W3CDTF">2017-06-26T08:02:30Z</dcterms:modified>
</cp:coreProperties>
</file>